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1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1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1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0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2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1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1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1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2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10: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Network &amp; Server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Software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599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NOS</a:t>
            </a:r>
            <a:r>
              <a:rPr spc="-70" dirty="0"/>
              <a:t> </a:t>
            </a:r>
            <a:r>
              <a:rPr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004175" cy="384810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Typical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implementation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TCP/IP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protocol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stack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Related utility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programs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like ping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traceroute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drivers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that will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automatically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enable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device’s</a:t>
            </a:r>
            <a:endParaRPr sz="2600">
              <a:latin typeface="Arial"/>
              <a:cs typeface="Arial"/>
            </a:endParaRPr>
          </a:p>
          <a:p>
            <a:pPr marL="823594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Ethernet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interface</a:t>
            </a:r>
            <a:endParaRPr sz="2600">
              <a:latin typeface="Arial"/>
              <a:cs typeface="Arial"/>
            </a:endParaRPr>
          </a:p>
          <a:p>
            <a:pPr marL="823594" marR="64389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to enable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Wi-Fi, Bluetooth,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other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wireless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connectivity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9626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NOS General</a:t>
            </a:r>
            <a:r>
              <a:rPr spc="-50" dirty="0"/>
              <a:t> </a:t>
            </a:r>
            <a:r>
              <a:rPr dirty="0"/>
              <a:t>Functions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5387340" cy="36106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File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Print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Account administration for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Client/server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functionality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Back-up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facilities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8450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File &amp; Print</a:t>
            </a:r>
            <a:r>
              <a:rPr spc="-70" dirty="0"/>
              <a:t> </a:t>
            </a:r>
            <a:r>
              <a:rPr dirty="0"/>
              <a:t>Sharing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7858759" cy="4286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828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to a network drive where your personal  folders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held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to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shared drive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where files and folders 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shared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 other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800">
              <a:latin typeface="Arial"/>
              <a:cs typeface="Arial"/>
            </a:endParaRPr>
          </a:p>
          <a:p>
            <a:pPr marL="290195" marR="800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read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write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 folders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same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if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the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workstation</a:t>
            </a:r>
            <a:endParaRPr sz="2800">
              <a:latin typeface="Arial"/>
              <a:cs typeface="Arial"/>
            </a:endParaRPr>
          </a:p>
          <a:p>
            <a:pPr marL="823594" marR="1052195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If the network administrator has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provided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permission for you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do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this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Printers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networked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36620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User</a:t>
            </a:r>
            <a:r>
              <a:rPr spc="-70" dirty="0"/>
              <a:t> </a:t>
            </a:r>
            <a:r>
              <a:rPr dirty="0"/>
              <a:t>Accounts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206457"/>
            <a:ext cx="8355965" cy="44602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have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accounts.</a:t>
            </a:r>
            <a:endParaRPr sz="2800">
              <a:latin typeface="Arial"/>
              <a:cs typeface="Arial"/>
            </a:endParaRPr>
          </a:p>
          <a:p>
            <a:pPr marL="290195" marR="133286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must 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authenticated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the  network.</a:t>
            </a:r>
            <a:endParaRPr sz="2800">
              <a:latin typeface="Arial"/>
              <a:cs typeface="Arial"/>
            </a:endParaRPr>
          </a:p>
          <a:p>
            <a:pPr marL="290195" marR="20383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users are not people, they may be software  processes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require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Authentication method is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passwords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used, 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needs to be policy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How complex passwords should</a:t>
            </a:r>
            <a:r>
              <a:rPr sz="2600" spc="-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Frequency of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change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52724"/>
            <a:ext cx="56515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Allocating</a:t>
            </a:r>
            <a:r>
              <a:rPr spc="-50" dirty="0"/>
              <a:t> </a:t>
            </a:r>
            <a:r>
              <a:rPr dirty="0"/>
              <a:t>Permissions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917532"/>
            <a:ext cx="8077834" cy="49599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Exact process is OS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dependent</a:t>
            </a:r>
            <a:endParaRPr sz="2800">
              <a:latin typeface="Arial"/>
              <a:cs typeface="Arial"/>
            </a:endParaRPr>
          </a:p>
          <a:p>
            <a:pPr marL="290195" marR="30226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Individual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given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specific  folders, subfolders,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based on user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profiles</a:t>
            </a:r>
            <a:endParaRPr sz="2800">
              <a:latin typeface="Arial"/>
              <a:cs typeface="Arial"/>
            </a:endParaRPr>
          </a:p>
          <a:p>
            <a:pPr marL="823594" marR="5080" lvl="1" indent="-353695" algn="just">
              <a:lnSpc>
                <a:spcPct val="100000"/>
              </a:lnSpc>
              <a:spcBef>
                <a:spcPts val="10"/>
              </a:spcBef>
              <a:buChar char="–"/>
              <a:tabLst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Each user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specific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 type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 permissions  are allocated on this basis with exceptions where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required.</a:t>
            </a:r>
            <a:endParaRPr sz="26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1290"/>
              </a:spcBef>
              <a:buChar char="•"/>
              <a:tabLst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groups/domains</a:t>
            </a:r>
            <a:endParaRPr sz="2800">
              <a:latin typeface="Arial"/>
              <a:cs typeface="Arial"/>
            </a:endParaRPr>
          </a:p>
          <a:p>
            <a:pPr marL="823594" marR="41275" lvl="1" indent="-353695">
              <a:lnSpc>
                <a:spcPct val="100000"/>
              </a:lnSpc>
              <a:spcBef>
                <a:spcPts val="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Each user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belongs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a domain,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which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could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 combination of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job grade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department, and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permissions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granted to the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domain.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513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65" dirty="0"/>
              <a:t> </a:t>
            </a:r>
            <a:r>
              <a:rPr dirty="0"/>
              <a:t>Security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081009" cy="41484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Covered elsewhere in the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module.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 permissions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part 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anti-virus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sometimes part of the  OS.</a:t>
            </a:r>
            <a:endParaRPr sz="2800">
              <a:latin typeface="Arial"/>
              <a:cs typeface="Arial"/>
            </a:endParaRPr>
          </a:p>
          <a:p>
            <a:pPr marL="290195" marR="24637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is usually an automatically created  administrator account with a standard password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OS is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installed.</a:t>
            </a:r>
            <a:endParaRPr sz="2800">
              <a:latin typeface="Arial"/>
              <a:cs typeface="Arial"/>
            </a:endParaRPr>
          </a:p>
          <a:p>
            <a:pPr marL="823594" marR="2138680" indent="-353695">
              <a:lnSpc>
                <a:spcPct val="100000"/>
              </a:lnSpc>
              <a:spcBef>
                <a:spcPts val="1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i="1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600" i="1" spc="-10" dirty="0">
                <a:solidFill>
                  <a:srgbClr val="7F7F7F"/>
                </a:solidFill>
                <a:latin typeface="Arial"/>
                <a:cs typeface="Arial"/>
              </a:rPr>
              <a:t>must </a:t>
            </a:r>
            <a:r>
              <a:rPr sz="2600" i="1" spc="-5" dirty="0">
                <a:solidFill>
                  <a:srgbClr val="7F7F7F"/>
                </a:solidFill>
                <a:latin typeface="Arial"/>
                <a:cs typeface="Arial"/>
              </a:rPr>
              <a:t>delete </a:t>
            </a:r>
            <a:r>
              <a:rPr sz="2600" i="1" dirty="0">
                <a:solidFill>
                  <a:srgbClr val="7F7F7F"/>
                </a:solidFill>
                <a:latin typeface="Arial"/>
                <a:cs typeface="Arial"/>
              </a:rPr>
              <a:t>this </a:t>
            </a:r>
            <a:r>
              <a:rPr sz="2600" i="1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i="1" dirty="0">
                <a:solidFill>
                  <a:srgbClr val="7F7F7F"/>
                </a:solidFill>
                <a:latin typeface="Arial"/>
                <a:cs typeface="Arial"/>
              </a:rPr>
              <a:t>change the  </a:t>
            </a:r>
            <a:r>
              <a:rPr sz="2600" i="1" spc="-5" dirty="0">
                <a:solidFill>
                  <a:srgbClr val="7F7F7F"/>
                </a:solidFill>
                <a:latin typeface="Arial"/>
                <a:cs typeface="Arial"/>
              </a:rPr>
              <a:t>username/password</a:t>
            </a:r>
            <a:r>
              <a:rPr sz="2600" i="1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i="1" spc="-5" dirty="0">
                <a:solidFill>
                  <a:srgbClr val="7F7F7F"/>
                </a:solidFill>
                <a:latin typeface="Arial"/>
                <a:cs typeface="Arial"/>
              </a:rPr>
              <a:t>combination.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51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Client </a:t>
            </a:r>
            <a:r>
              <a:rPr dirty="0"/>
              <a:t>Server</a:t>
            </a:r>
            <a:r>
              <a:rPr spc="-50" dirty="0"/>
              <a:t> </a:t>
            </a:r>
            <a:r>
              <a:rPr spc="-5" dirty="0"/>
              <a:t>Functionality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8018" rIns="0" bIns="0" rtlCol="0">
            <a:spAutoFit/>
          </a:bodyPr>
          <a:lstStyle/>
          <a:p>
            <a:pPr marL="384810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84810" algn="l"/>
                <a:tab pos="385445" algn="l"/>
              </a:tabLst>
            </a:pPr>
            <a:r>
              <a:rPr spc="-5" dirty="0"/>
              <a:t>Client/server </a:t>
            </a:r>
            <a:r>
              <a:rPr spc="-10" dirty="0"/>
              <a:t>NOS </a:t>
            </a:r>
            <a:r>
              <a:rPr spc="-5" dirty="0"/>
              <a:t>allow the network to centralise  functions and applications in dedicated file</a:t>
            </a:r>
            <a:r>
              <a:rPr spc="70" dirty="0"/>
              <a:t> </a:t>
            </a:r>
            <a:r>
              <a:rPr dirty="0"/>
              <a:t>servers.</a:t>
            </a:r>
          </a:p>
          <a:p>
            <a:pPr marL="384810" marR="133286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384810" algn="l"/>
                <a:tab pos="385445" algn="l"/>
              </a:tabLst>
            </a:pPr>
            <a:r>
              <a:rPr spc="-5" dirty="0"/>
              <a:t>File servers provide access to resources &amp;  </a:t>
            </a:r>
            <a:r>
              <a:rPr dirty="0"/>
              <a:t>security.</a:t>
            </a:r>
          </a:p>
          <a:p>
            <a:pPr marL="384810" marR="2247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84810" algn="l"/>
                <a:tab pos="385445" algn="l"/>
              </a:tabLst>
            </a:pPr>
            <a:r>
              <a:rPr spc="-5" dirty="0"/>
              <a:t>Clients have access to the </a:t>
            </a:r>
            <a:r>
              <a:rPr dirty="0"/>
              <a:t>resources </a:t>
            </a:r>
            <a:r>
              <a:rPr spc="-5" dirty="0"/>
              <a:t>available </a:t>
            </a:r>
            <a:r>
              <a:rPr spc="-10" dirty="0"/>
              <a:t>on  </a:t>
            </a:r>
            <a:r>
              <a:rPr spc="-5" dirty="0"/>
              <a:t>the file</a:t>
            </a:r>
            <a:r>
              <a:rPr dirty="0"/>
              <a:t> </a:t>
            </a:r>
            <a:r>
              <a:rPr spc="-5" dirty="0"/>
              <a:t>servers.</a:t>
            </a:r>
          </a:p>
          <a:p>
            <a:pPr marL="384810" marR="635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84810" algn="l"/>
                <a:tab pos="385445" algn="l"/>
              </a:tabLst>
            </a:pPr>
            <a:r>
              <a:rPr spc="-5" dirty="0"/>
              <a:t>The </a:t>
            </a:r>
            <a:r>
              <a:rPr spc="-10" dirty="0"/>
              <a:t>NOS </a:t>
            </a:r>
            <a:r>
              <a:rPr spc="-5" dirty="0"/>
              <a:t>provides the mechanism to integrate all  the components of the network and allow multiple  users to simultaneously share the </a:t>
            </a:r>
            <a:r>
              <a:rPr dirty="0"/>
              <a:t>same</a:t>
            </a:r>
            <a:r>
              <a:rPr spc="25" dirty="0"/>
              <a:t> </a:t>
            </a:r>
            <a:r>
              <a:rPr dirty="0"/>
              <a:t>resources.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2899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Data</a:t>
            </a:r>
            <a:r>
              <a:rPr spc="-70" dirty="0"/>
              <a:t> </a:t>
            </a:r>
            <a:r>
              <a:rPr dirty="0"/>
              <a:t>Sharing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437254"/>
            <a:ext cx="8217534" cy="4171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6131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Alongside the sharing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files,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directories/folders 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peripherals, a network may also  provide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an organisation’s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database.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Database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can 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controlled in a number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ways.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RBAC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very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common</a:t>
            </a:r>
            <a:endParaRPr sz="2600">
              <a:latin typeface="Arial"/>
              <a:cs typeface="Arial"/>
            </a:endParaRPr>
          </a:p>
          <a:p>
            <a:pPr marL="290195" marR="561340" indent="-278130">
              <a:lnSpc>
                <a:spcPct val="100000"/>
              </a:lnSpc>
              <a:spcBef>
                <a:spcPts val="12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Usually it is the database management system  (DBMS)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manages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must integrate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DBMS.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500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Back-Up</a:t>
            </a:r>
            <a:r>
              <a:rPr spc="-65" dirty="0"/>
              <a:t> </a:t>
            </a:r>
            <a:r>
              <a:rPr spc="-5" dirty="0"/>
              <a:t>Facilities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039734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17030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backup devices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important for  safeguarding important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data.</a:t>
            </a:r>
            <a:endParaRPr sz="2800">
              <a:latin typeface="Arial"/>
              <a:cs typeface="Arial"/>
            </a:endParaRPr>
          </a:p>
          <a:p>
            <a:pPr marL="290195" marR="3409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organisations use external hard drives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off-line devices to backup files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data.</a:t>
            </a:r>
            <a:endParaRPr sz="2800">
              <a:latin typeface="Arial"/>
              <a:cs typeface="Arial"/>
            </a:endParaRPr>
          </a:p>
          <a:p>
            <a:pPr marL="290195" marR="2794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When dealing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business or customer files,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automated backup system is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ideal.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External drives are suitable as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 and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fast.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Tape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still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244215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5080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10 – Lecture </a:t>
            </a:r>
            <a:r>
              <a:rPr sz="1900" i="1" spc="-10" dirty="0">
                <a:latin typeface="Arial"/>
                <a:cs typeface="Arial"/>
              </a:rPr>
              <a:t>2:  </a:t>
            </a:r>
            <a:r>
              <a:rPr sz="1900" i="1" spc="-5" dirty="0">
                <a:latin typeface="Arial"/>
                <a:cs typeface="Arial"/>
              </a:rPr>
              <a:t>Configuring Network</a:t>
            </a:r>
            <a:r>
              <a:rPr sz="1900" i="1" spc="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Software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868680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10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Network</a:t>
            </a:r>
            <a:r>
              <a:rPr sz="1900" i="1" spc="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Software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374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</a:t>
            </a:r>
            <a:r>
              <a:rPr spc="-5" dirty="0"/>
              <a:t>of </a:t>
            </a:r>
            <a:r>
              <a:rPr dirty="0"/>
              <a:t>the</a:t>
            </a:r>
            <a:r>
              <a:rPr spc="-55" dirty="0"/>
              <a:t> </a:t>
            </a:r>
            <a:r>
              <a:rPr spc="-5" dirty="0"/>
              <a:t>NOS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7978140" cy="3166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network operating system can be described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three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main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functions: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and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600">
              <a:latin typeface="Arial"/>
              <a:cs typeface="Arial"/>
            </a:endParaRPr>
          </a:p>
          <a:p>
            <a:pPr marL="823594" marR="233679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Coordinating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functions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all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and  peripherals</a:t>
            </a:r>
            <a:endParaRPr sz="2600">
              <a:latin typeface="Arial"/>
              <a:cs typeface="Arial"/>
            </a:endParaRPr>
          </a:p>
          <a:p>
            <a:pPr marL="823594" marR="18351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Providing security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by controlling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to data,  computers and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27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Client-Server</a:t>
            </a:r>
            <a:r>
              <a:rPr spc="-9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29500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5781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networks of any size follow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client-server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model.</a:t>
            </a:r>
            <a:endParaRPr sz="2800">
              <a:latin typeface="Arial"/>
              <a:cs typeface="Arial"/>
            </a:endParaRPr>
          </a:p>
          <a:p>
            <a:pPr marL="290195" marR="14160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Typically,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client-server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have software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both clients and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provides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client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functions it needs.</a:t>
            </a:r>
            <a:endParaRPr sz="2800">
              <a:latin typeface="Arial"/>
              <a:cs typeface="Arial"/>
            </a:endParaRPr>
          </a:p>
          <a:p>
            <a:pPr marL="290195" marR="48196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typically controls many  network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functions.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9944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Stand-Alone</a:t>
            </a:r>
            <a:r>
              <a:rPr spc="-60" dirty="0"/>
              <a:t> </a:t>
            </a:r>
            <a:r>
              <a:rPr spc="-5" dirty="0"/>
              <a:t>Computers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79825"/>
            <a:ext cx="8237220" cy="3610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699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When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user types a command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requests the  computer to perform a task, the request goes over  the computer's local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bus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the computer's</a:t>
            </a:r>
            <a:r>
              <a:rPr sz="2800" spc="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CPU.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example,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want a directory listing of a  local disk,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CPU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interprets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executes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request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then displays the results in a directory  listing in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window.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8169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Client</a:t>
            </a:r>
            <a:r>
              <a:rPr spc="-70" dirty="0"/>
              <a:t> </a:t>
            </a:r>
            <a:r>
              <a:rPr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295640" cy="3976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a network environment, when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initiates a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request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use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resource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exists on a server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another part of the network, the request has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forwarded onto the network,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server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requested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is done by the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89A451"/>
                </a:solidFill>
                <a:latin typeface="Arial"/>
                <a:cs typeface="Arial"/>
              </a:rPr>
              <a:t>redirector</a:t>
            </a:r>
            <a:r>
              <a:rPr sz="2800" b="1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290195" marR="437515" indent="-278130">
              <a:lnSpc>
                <a:spcPct val="100000"/>
              </a:lnSpc>
              <a:spcBef>
                <a:spcPts val="2115"/>
              </a:spcBef>
              <a:buClr>
                <a:srgbClr val="7F7F7F"/>
              </a:buClr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Drive designators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used 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redirector to  locate the network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530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Redirector </a:t>
            </a:r>
            <a:r>
              <a:rPr dirty="0"/>
              <a:t>-</a:t>
            </a:r>
            <a:r>
              <a:rPr spc="-7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4810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384810" algn="l"/>
                <a:tab pos="385445" algn="l"/>
              </a:tabLst>
            </a:pPr>
            <a:r>
              <a:rPr spc="-5" dirty="0"/>
              <a:t>Sometimes </a:t>
            </a:r>
            <a:r>
              <a:rPr dirty="0"/>
              <a:t>referred </a:t>
            </a:r>
            <a:r>
              <a:rPr spc="-5" dirty="0"/>
              <a:t>to as the shell or the</a:t>
            </a:r>
            <a:r>
              <a:rPr spc="85" dirty="0"/>
              <a:t> </a:t>
            </a:r>
            <a:r>
              <a:rPr spc="-5" dirty="0"/>
              <a:t>requester</a:t>
            </a:r>
          </a:p>
          <a:p>
            <a:pPr marL="38481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84810" algn="l"/>
                <a:tab pos="385445" algn="l"/>
              </a:tabLst>
            </a:pPr>
            <a:r>
              <a:rPr spc="-5" dirty="0"/>
              <a:t>A small section of </a:t>
            </a:r>
            <a:r>
              <a:rPr dirty="0"/>
              <a:t>code in </a:t>
            </a:r>
            <a:r>
              <a:rPr spc="-5" dirty="0"/>
              <a:t>the </a:t>
            </a:r>
            <a:r>
              <a:rPr spc="-10" dirty="0"/>
              <a:t>NOS</a:t>
            </a:r>
            <a:r>
              <a:rPr spc="-5" dirty="0"/>
              <a:t> </a:t>
            </a:r>
            <a:r>
              <a:rPr dirty="0"/>
              <a:t>that:</a:t>
            </a:r>
          </a:p>
          <a:p>
            <a:pPr marL="918210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918210" algn="l"/>
                <a:tab pos="91884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Intercepts requests in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endParaRPr sz="2600">
              <a:latin typeface="Arial"/>
              <a:cs typeface="Arial"/>
            </a:endParaRPr>
          </a:p>
          <a:p>
            <a:pPr marL="918210" marR="3352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918210" algn="l"/>
                <a:tab pos="91884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Determines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requests should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continue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local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computer's bus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redirected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another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384810" marR="38417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384810" algn="l"/>
                <a:tab pos="385445" algn="l"/>
              </a:tabLst>
            </a:pPr>
            <a:r>
              <a:rPr spc="-5" dirty="0"/>
              <a:t>Redirector activity originates in a client computer  </a:t>
            </a:r>
            <a:r>
              <a:rPr spc="-10" dirty="0"/>
              <a:t>when </a:t>
            </a:r>
            <a:r>
              <a:rPr spc="-5" dirty="0"/>
              <a:t>the user issues a request </a:t>
            </a:r>
            <a:r>
              <a:rPr dirty="0"/>
              <a:t>for </a:t>
            </a:r>
            <a:r>
              <a:rPr spc="-5" dirty="0"/>
              <a:t>a network  resource or</a:t>
            </a:r>
            <a:r>
              <a:rPr spc="15" dirty="0"/>
              <a:t> </a:t>
            </a:r>
            <a:r>
              <a:rPr spc="-5" dirty="0"/>
              <a:t>service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10915"/>
            <a:ext cx="4530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Redirector </a:t>
            </a:r>
            <a:r>
              <a:rPr dirty="0"/>
              <a:t>-</a:t>
            </a:r>
            <a:r>
              <a:rPr spc="-7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437254"/>
            <a:ext cx="8296909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68044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user's computer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referred to 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client,  because it is making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request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a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server.</a:t>
            </a:r>
            <a:endParaRPr sz="2800">
              <a:latin typeface="Arial"/>
              <a:cs typeface="Arial"/>
            </a:endParaRPr>
          </a:p>
          <a:p>
            <a:pPr marL="290195" marR="51752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request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intercepted by the redirector and  forwarded out onto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server processes the connection requested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 redirectors and gives them access to the  resources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request.</a:t>
            </a:r>
            <a:endParaRPr sz="2800">
              <a:latin typeface="Arial"/>
              <a:cs typeface="Arial"/>
            </a:endParaRPr>
          </a:p>
          <a:p>
            <a:pPr marL="290195" marR="67945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other words,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server services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request  made by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06725"/>
            <a:ext cx="44684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Drive</a:t>
            </a:r>
            <a:r>
              <a:rPr spc="-65" dirty="0"/>
              <a:t> </a:t>
            </a:r>
            <a:r>
              <a:rPr spc="-5" dirty="0"/>
              <a:t>Designators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35144"/>
            <a:ext cx="8423910" cy="46507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Associated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shared network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by the redirector to locate network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resources</a:t>
            </a:r>
            <a:endParaRPr sz="2800">
              <a:latin typeface="Arial"/>
              <a:cs typeface="Arial"/>
            </a:endParaRPr>
          </a:p>
          <a:p>
            <a:pPr marL="823594" marR="179705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 shared directory on a remote computer can have a  letter of the alphabet,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e.g.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W,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assigned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5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it.</a:t>
            </a:r>
            <a:endParaRPr sz="25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00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You can </a:t>
            </a:r>
            <a:r>
              <a:rPr sz="2500" dirty="0">
                <a:solidFill>
                  <a:srgbClr val="7F7F7F"/>
                </a:solidFill>
                <a:latin typeface="Arial"/>
                <a:cs typeface="Arial"/>
              </a:rPr>
              <a:t>then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refer to </a:t>
            </a:r>
            <a:r>
              <a:rPr sz="2500" dirty="0">
                <a:solidFill>
                  <a:srgbClr val="7F7F7F"/>
                </a:solidFill>
                <a:latin typeface="Arial"/>
                <a:cs typeface="Arial"/>
              </a:rPr>
              <a:t>the shared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directory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on the  remote computer as W and the redirector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locate</a:t>
            </a:r>
            <a:r>
              <a:rPr sz="25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it.</a:t>
            </a:r>
            <a:endParaRPr sz="2500">
              <a:latin typeface="Arial"/>
              <a:cs typeface="Arial"/>
            </a:endParaRPr>
          </a:p>
          <a:p>
            <a:pPr marL="823594" marR="42545" lvl="1" indent="-353695">
              <a:lnSpc>
                <a:spcPct val="100000"/>
              </a:lnSpc>
              <a:spcBef>
                <a:spcPts val="600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Designators mean users have no need to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worry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about  the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location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of data or</a:t>
            </a:r>
            <a:r>
              <a:rPr sz="25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peripherals.</a:t>
            </a:r>
            <a:endParaRPr sz="2500">
              <a:latin typeface="Arial"/>
              <a:cs typeface="Arial"/>
            </a:endParaRPr>
          </a:p>
          <a:p>
            <a:pPr marL="290195" marR="31750" indent="-278130">
              <a:lnSpc>
                <a:spcPct val="100000"/>
              </a:lnSpc>
              <a:spcBef>
                <a:spcPts val="126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Designators can also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refer 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local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printer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the  network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printer.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28562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Peripherals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8279130" cy="4640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2164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Redirectors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send requests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peripherals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well as to shared directories, for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example: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local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 sends a request to 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print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request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redirected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away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 originating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 and sent over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the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target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 this case, the target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print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290195" marR="384810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Using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redirector, users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don't need 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concerned with the actual location of data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peripherals, or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complexities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making a  connection.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40360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Server</a:t>
            </a:r>
            <a:r>
              <a:rPr spc="-70" dirty="0"/>
              <a:t> </a:t>
            </a:r>
            <a:r>
              <a:rPr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48024"/>
            <a:ext cx="8427720" cy="4563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2481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client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can share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server's  data and peripherals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including: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20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Printers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7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Plotters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7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Directories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7F7F7F"/>
              </a:buClr>
              <a:buFont typeface="Arial"/>
              <a:buChar char="–"/>
            </a:pPr>
            <a:endParaRPr sz="2300">
              <a:latin typeface="Times New Roman"/>
              <a:cs typeface="Times New Roman"/>
            </a:endParaRPr>
          </a:p>
          <a:p>
            <a:pPr marL="290195" marR="19685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E.g.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requests a directory listing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shared  hard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disk.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Request is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forwarded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 redirector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onto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4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80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is passed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to the file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server with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 shared</a:t>
            </a:r>
            <a:r>
              <a:rPr sz="24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directory.</a:t>
            </a:r>
            <a:endParaRPr sz="24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75"/>
              </a:spcBef>
              <a:buChar char="–"/>
              <a:tabLst>
                <a:tab pos="823594" algn="l"/>
                <a:tab pos="82423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Request is granted and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directory listing is</a:t>
            </a:r>
            <a:r>
              <a:rPr sz="24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provided.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4501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Resource</a:t>
            </a:r>
            <a:r>
              <a:rPr spc="-60" dirty="0"/>
              <a:t> </a:t>
            </a:r>
            <a:r>
              <a:rPr dirty="0"/>
              <a:t>Sharing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6" y="1221100"/>
            <a:ext cx="8415020" cy="4567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0195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Makes it possible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users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machines to share  the server's data and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determines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degree of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sharing:</a:t>
            </a:r>
            <a:endParaRPr sz="2800">
              <a:latin typeface="Arial"/>
              <a:cs typeface="Arial"/>
            </a:endParaRPr>
          </a:p>
          <a:p>
            <a:pPr marL="823594" marR="8763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Allowing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levels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to  the resources,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e.g.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file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 could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give </a:t>
            </a:r>
            <a:r>
              <a:rPr sz="2600" i="1" dirty="0">
                <a:solidFill>
                  <a:srgbClr val="7F7F7F"/>
                </a:solidFill>
                <a:latin typeface="Arial"/>
                <a:cs typeface="Arial"/>
              </a:rPr>
              <a:t>Read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,  </a:t>
            </a:r>
            <a:r>
              <a:rPr sz="2600" i="1" dirty="0">
                <a:solidFill>
                  <a:srgbClr val="7F7F7F"/>
                </a:solidFill>
                <a:latin typeface="Arial"/>
                <a:cs typeface="Arial"/>
              </a:rPr>
              <a:t>Write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i="1" spc="-5" dirty="0">
                <a:solidFill>
                  <a:srgbClr val="7F7F7F"/>
                </a:solidFill>
                <a:latin typeface="Arial"/>
                <a:cs typeface="Arial"/>
              </a:rPr>
              <a:t>Read </a:t>
            </a:r>
            <a:r>
              <a:rPr sz="2600" i="1" dirty="0">
                <a:solidFill>
                  <a:srgbClr val="7F7F7F"/>
                </a:solidFill>
                <a:latin typeface="Arial"/>
                <a:cs typeface="Arial"/>
              </a:rPr>
              <a:t>AND Write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permissions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 users.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Coordinates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resources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ensure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two  users do not use the same resource at the same  time.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2734" y="82671"/>
            <a:ext cx="246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6791959" cy="211391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requirements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 software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requirements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Configuring network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49047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Managing Users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79825"/>
            <a:ext cx="8161020" cy="2770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 an administrator to determine which people,  or groups, can access network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resources.</a:t>
            </a:r>
            <a:endParaRPr sz="2800">
              <a:latin typeface="Arial"/>
              <a:cs typeface="Arial"/>
            </a:endParaRPr>
          </a:p>
          <a:p>
            <a:pPr marL="823594" marR="40259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Create user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privileges,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tracked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by the NOS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indicate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gets 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 network.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Grant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deny user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privileges on the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remove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users.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49047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Managing Users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9320" y="1501175"/>
            <a:ext cx="7837170" cy="295846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65760" indent="-353695">
              <a:lnSpc>
                <a:spcPct val="100000"/>
              </a:lnSpc>
              <a:spcBef>
                <a:spcPts val="7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Allow the creation of user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groups</a:t>
            </a:r>
            <a:endParaRPr sz="2600">
              <a:latin typeface="Arial"/>
              <a:cs typeface="Arial"/>
            </a:endParaRPr>
          </a:p>
          <a:p>
            <a:pPr marL="728980" marR="5080" lvl="1" indent="-182880">
              <a:lnSpc>
                <a:spcPct val="100000"/>
              </a:lnSpc>
              <a:spcBef>
                <a:spcPts val="625"/>
              </a:spcBef>
              <a:buChar char="•"/>
              <a:tabLst>
                <a:tab pos="72898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By classifying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individuals into groups,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 administrator can assign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privileges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group.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When a user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joins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network, the administrator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 assign the new user to the appropriate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group, with 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its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accompanying rights and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privileges.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6216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Managing </a:t>
            </a:r>
            <a:r>
              <a:rPr dirty="0"/>
              <a:t>the</a:t>
            </a:r>
            <a:r>
              <a:rPr spc="-50" dirty="0"/>
              <a:t> </a:t>
            </a:r>
            <a:r>
              <a:rPr spc="-5" dirty="0"/>
              <a:t>Network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413750" cy="3976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3690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 management tools to help  administrators keep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track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network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behaviour.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a problem develops on the network, management  tools can detect signs of trouble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present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details.</a:t>
            </a:r>
            <a:endParaRPr sz="2800">
              <a:latin typeface="Arial"/>
              <a:cs typeface="Arial"/>
            </a:endParaRPr>
          </a:p>
          <a:p>
            <a:pPr marL="290195" marR="59817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 these tools, the network manager can take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corrective action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before the problem halts the  network.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208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Choosing </a:t>
            </a:r>
            <a:r>
              <a:rPr dirty="0"/>
              <a:t>a</a:t>
            </a:r>
            <a:r>
              <a:rPr spc="-65" dirty="0"/>
              <a:t> </a:t>
            </a:r>
            <a:r>
              <a:rPr spc="-5" dirty="0"/>
              <a:t>NOS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40168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8735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planning takes into account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services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resources required of the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Those resources, and how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shared and  accessed, are determined by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operating  system.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likely a client-server model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used.</a:t>
            </a:r>
            <a:endParaRPr sz="2800">
              <a:latin typeface="Arial"/>
              <a:cs typeface="Arial"/>
            </a:endParaRPr>
          </a:p>
          <a:p>
            <a:pPr marL="290195" marR="5410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need to determine how elements of the  network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together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</a:t>
            </a:r>
            <a:r>
              <a:rPr sz="2800" b="1" i="1" dirty="0">
                <a:solidFill>
                  <a:srgbClr val="89A451"/>
                </a:solidFill>
                <a:latin typeface="Arial"/>
                <a:cs typeface="Arial"/>
              </a:rPr>
              <a:t>interoperability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0492" y="82671"/>
            <a:ext cx="8079581" cy="16581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Interoperability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492" y="990876"/>
            <a:ext cx="8394700" cy="542584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9560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89560" algn="l"/>
                <a:tab pos="290195" algn="l"/>
              </a:tabLst>
            </a:pPr>
            <a:endParaRPr lang="en-US" sz="2800" spc="-5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 smtClean="0">
                <a:solidFill>
                  <a:srgbClr val="7F7F7F"/>
                </a:solidFill>
                <a:latin typeface="Arial"/>
                <a:cs typeface="Arial"/>
              </a:rPr>
              <a:t>Each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addresses interoperability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differently.</a:t>
            </a:r>
            <a:endParaRPr sz="2800" dirty="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Interoperability will be dealt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with:</a:t>
            </a:r>
            <a:endParaRPr sz="2800" dirty="0">
              <a:latin typeface="Arial"/>
              <a:cs typeface="Arial"/>
            </a:endParaRPr>
          </a:p>
          <a:p>
            <a:pPr marL="822960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service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on the network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server.</a:t>
            </a:r>
            <a:endParaRPr sz="2600" dirty="0">
              <a:latin typeface="Arial"/>
              <a:cs typeface="Arial"/>
            </a:endParaRPr>
          </a:p>
          <a:p>
            <a:pPr marL="822960" marR="151384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client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 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each networked  computer.</a:t>
            </a:r>
            <a:endParaRPr sz="2600" dirty="0">
              <a:latin typeface="Arial"/>
              <a:cs typeface="Arial"/>
            </a:endParaRPr>
          </a:p>
          <a:p>
            <a:pPr marL="289560" marR="33909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Server-based interoperability is easier to manage  because it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centrally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located.</a:t>
            </a:r>
            <a:endParaRPr sz="2800" dirty="0">
              <a:latin typeface="Arial"/>
              <a:cs typeface="Arial"/>
            </a:endParaRPr>
          </a:p>
          <a:p>
            <a:pPr marL="289560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not uncommon to find both methods (a network  service on the server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client  applications at each computer) in a single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02076"/>
            <a:ext cx="43757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65" dirty="0"/>
              <a:t> </a:t>
            </a:r>
            <a:r>
              <a:rPr dirty="0"/>
              <a:t>Services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21100"/>
            <a:ext cx="7980045" cy="465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01790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When choosing 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first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 the  networking services that will be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 services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File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Printing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Messaging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any given NOS, determine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which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interoperability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networking clients are  best implemented to suit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your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needs.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8010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Small Business Server</a:t>
            </a:r>
            <a:r>
              <a:rPr spc="-100" dirty="0"/>
              <a:t> </a:t>
            </a:r>
            <a:r>
              <a:rPr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92423"/>
            <a:ext cx="8179434" cy="4415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8008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will only briefly consider some common  network server software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small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businesses.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solutions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 for large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enterprises.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Common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solutions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Microsoft Windows Small Business</a:t>
            </a:r>
            <a:r>
              <a:rPr sz="2600" spc="-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Novell Open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Enterprise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Mac OS X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290195" marR="203200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reality,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 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packages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many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individual items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8644"/>
            <a:ext cx="84772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Windows Small Business </a:t>
            </a:r>
            <a:r>
              <a:rPr sz="4200" spc="-5" dirty="0"/>
              <a:t>Server </a:t>
            </a:r>
            <a:r>
              <a:rPr sz="4200" dirty="0"/>
              <a:t>-</a:t>
            </a:r>
            <a:r>
              <a:rPr sz="4200" spc="-90" dirty="0"/>
              <a:t> </a:t>
            </a:r>
            <a:r>
              <a:rPr sz="4200" dirty="0"/>
              <a:t>1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95970" cy="439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Integrated server suite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Microsoft designed for  running the network of small and medium  enterprises having no 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75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workstations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Offers features such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Integrated setup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Enhanced network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monitoring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Single management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console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Remote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8644"/>
            <a:ext cx="84772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Windows Small Business </a:t>
            </a:r>
            <a:r>
              <a:rPr sz="4200" spc="-5" dirty="0"/>
              <a:t>Server </a:t>
            </a:r>
            <a:r>
              <a:rPr sz="4200" dirty="0"/>
              <a:t>-</a:t>
            </a:r>
            <a:r>
              <a:rPr sz="4200" spc="-90" dirty="0"/>
              <a:t> </a:t>
            </a:r>
            <a:r>
              <a:rPr sz="4200" dirty="0"/>
              <a:t>2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6737350" cy="40690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Really a bundle of server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technologies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Mail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Web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File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Mail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client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Fax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Centralised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updating across the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76111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Novell </a:t>
            </a:r>
            <a:r>
              <a:rPr dirty="0"/>
              <a:t>Open Enterprise</a:t>
            </a:r>
            <a:r>
              <a:rPr spc="-35" dirty="0"/>
              <a:t> </a:t>
            </a:r>
            <a:r>
              <a:rPr dirty="0"/>
              <a:t>Server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51300"/>
            <a:ext cx="8117840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run 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Novell Netware or Linux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kernel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 nodes that have both types of kernel,  giving flexibility of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800">
              <a:latin typeface="Arial"/>
              <a:cs typeface="Arial"/>
            </a:endParaRPr>
          </a:p>
          <a:p>
            <a:pPr marL="290195" marR="836294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upgrade of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very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commonly used Novell  Netware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Offers features similar to the Windows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2734" y="82671"/>
            <a:ext cx="246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905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55" dirty="0"/>
              <a:t> </a:t>
            </a:r>
            <a:r>
              <a:rPr spc="-5" dirty="0"/>
              <a:t>Outcomes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271023"/>
            <a:ext cx="8373745" cy="43332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8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marR="160655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Identify the software requirements for a computer  network</a:t>
            </a:r>
            <a:endParaRPr sz="2800">
              <a:latin typeface="Arial"/>
              <a:cs typeface="Arial"/>
            </a:endParaRPr>
          </a:p>
          <a:p>
            <a:pPr marL="448309" marR="98806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run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appropriate 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according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design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specification.</a:t>
            </a:r>
            <a:endParaRPr sz="2800">
              <a:latin typeface="Arial"/>
              <a:cs typeface="Arial"/>
            </a:endParaRPr>
          </a:p>
          <a:p>
            <a:pPr marL="448309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run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components for a wireless  network.</a:t>
            </a:r>
            <a:endParaRPr sz="2800">
              <a:latin typeface="Arial"/>
              <a:cs typeface="Arial"/>
            </a:endParaRPr>
          </a:p>
          <a:p>
            <a:pPr marL="448309" marR="3390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Test the correct operation of network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  software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3776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Mac </a:t>
            </a:r>
            <a:r>
              <a:rPr spc="-10" dirty="0"/>
              <a:t>OS </a:t>
            </a:r>
            <a:r>
              <a:rPr dirty="0"/>
              <a:t>X</a:t>
            </a:r>
            <a:r>
              <a:rPr spc="-55" dirty="0"/>
              <a:t> </a:t>
            </a:r>
            <a:r>
              <a:rPr dirty="0"/>
              <a:t>Server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789"/>
            <a:ext cx="8214995" cy="4451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Apple’s server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Unix-based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</a:t>
            </a:r>
            <a:endParaRPr sz="2800">
              <a:latin typeface="Arial"/>
              <a:cs typeface="Arial"/>
            </a:endParaRPr>
          </a:p>
          <a:p>
            <a:pPr marL="290195" marR="87121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same architecture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its desktop  counterpart, but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additional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features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a  server such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Workgroup management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tools.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Administration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tools.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 additional services in later versions, such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calendar, wiki and chat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7747000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177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  <a:tab pos="164782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Price, B. (ed) (2003).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Complete,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3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rd </a:t>
            </a:r>
            <a:r>
              <a:rPr sz="185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Sybex.</a:t>
            </a:r>
            <a:endParaRPr sz="2800">
              <a:latin typeface="Arial"/>
              <a:cs typeface="Arial"/>
            </a:endParaRPr>
          </a:p>
          <a:p>
            <a:pPr marL="302895" marR="21018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Lowe, D. (2009).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for Dummies,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9</a:t>
            </a:r>
            <a:r>
              <a:rPr sz="2775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18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.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John Wiley &amp;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2631" y="82671"/>
            <a:ext cx="2534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Network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Server Software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10 -</a:t>
            </a:r>
            <a:r>
              <a:rPr sz="10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10.42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1683" y="2606163"/>
            <a:ext cx="65004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Topic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Network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&amp; Server</a:t>
            </a: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8902" y="3912494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2734" y="82671"/>
            <a:ext cx="246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438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60" dirty="0"/>
              <a:t> </a:t>
            </a:r>
            <a:r>
              <a:rPr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254365" cy="4330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5847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have already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covered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of the essential  software for a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Antivirus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Other security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600">
              <a:latin typeface="Arial"/>
              <a:cs typeface="Arial"/>
            </a:endParaRPr>
          </a:p>
          <a:p>
            <a:pPr marL="290195" marR="124460" indent="-278130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concentrate on the operating system (OS)  software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requirements.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may require specific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depending  upon the business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2734" y="82671"/>
            <a:ext cx="246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1175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Operating Systems</a:t>
            </a:r>
            <a:r>
              <a:rPr spc="-80" dirty="0"/>
              <a:t> </a:t>
            </a:r>
            <a:r>
              <a:rPr dirty="0"/>
              <a:t>(OS)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827645" cy="3836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Computers use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low-level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software, an operating  system, to run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programs.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OS is present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PCs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Laptop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 computers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phones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routers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Embedded devices (e.g.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elevator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controls)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2734" y="82671"/>
            <a:ext cx="246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5124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Personal</a:t>
            </a:r>
            <a:r>
              <a:rPr spc="-50" dirty="0"/>
              <a:t> </a:t>
            </a:r>
            <a:r>
              <a:rPr spc="-5" dirty="0"/>
              <a:t>Computers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63418"/>
            <a:ext cx="8140065" cy="457263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Have familiar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Microsoft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Windows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Mac OS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X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Linux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Manages the interactions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processes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 the computer and its peripherals (keyboard,  mouse, external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monitor,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printer,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etc.)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is a network of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sorts.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consider a network to have many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2734" y="82671"/>
            <a:ext cx="246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7765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Equipment Specific</a:t>
            </a:r>
            <a:r>
              <a:rPr spc="-70" dirty="0"/>
              <a:t> </a:t>
            </a:r>
            <a:r>
              <a:rPr dirty="0"/>
              <a:t>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93734" cy="3562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OS have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designed for specific types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equipment:</a:t>
            </a:r>
            <a:endParaRPr sz="2800">
              <a:latin typeface="Arial"/>
              <a:cs typeface="Arial"/>
            </a:endParaRPr>
          </a:p>
          <a:p>
            <a:pPr marL="823594" marR="308610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Google Android (a variant of Linux) and Symbian  for cell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phones</a:t>
            </a:r>
            <a:endParaRPr sz="2600">
              <a:latin typeface="Arial"/>
              <a:cs typeface="Arial"/>
            </a:endParaRPr>
          </a:p>
          <a:p>
            <a:pPr marL="823594" marR="40640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Solaris,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HP-UX, DG-UX,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other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variants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Unix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for server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  <a:p>
            <a:pPr marL="823594" marR="100330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DEC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VMS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(Virtual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Memory System) for mainframe  computers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2734" y="82671"/>
            <a:ext cx="246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Network </a:t>
            </a:r>
            <a:r>
              <a:rPr sz="1000" spc="-5" dirty="0">
                <a:latin typeface="Arial"/>
                <a:cs typeface="Arial"/>
              </a:rPr>
              <a:t>&amp; </a:t>
            </a:r>
            <a:r>
              <a:rPr sz="1000" spc="-10" dirty="0">
                <a:latin typeface="Arial"/>
                <a:cs typeface="Arial"/>
              </a:rPr>
              <a:t>Server Software </a:t>
            </a:r>
            <a:r>
              <a:rPr sz="1000" spc="-5" dirty="0">
                <a:latin typeface="Arial"/>
                <a:cs typeface="Arial"/>
              </a:rPr>
              <a:t>Topic 10 -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10.9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723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 Operating </a:t>
            </a:r>
            <a:r>
              <a:rPr dirty="0"/>
              <a:t>Systems</a:t>
            </a:r>
            <a:r>
              <a:rPr spc="-55" dirty="0"/>
              <a:t> </a:t>
            </a:r>
            <a:r>
              <a:rPr dirty="0"/>
              <a:t>(NOS)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75650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run computers that act as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servers</a:t>
            </a:r>
            <a:endParaRPr sz="2800">
              <a:latin typeface="Arial"/>
              <a:cs typeface="Arial"/>
            </a:endParaRPr>
          </a:p>
          <a:p>
            <a:pPr marL="290195" marR="115125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 the capabilities required for network  operation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NOS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designed for client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distinction between network operating systems  and stand alone operating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not always  obvious.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</TotalTime>
  <Words>2295</Words>
  <Application>Microsoft Office PowerPoint</Application>
  <PresentationFormat>On-screen Show (4:3)</PresentationFormat>
  <Paragraphs>282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Network Software</vt:lpstr>
      <vt:lpstr>Operating Systems (OS)</vt:lpstr>
      <vt:lpstr>Personal Computers</vt:lpstr>
      <vt:lpstr>Equipment Specific OS</vt:lpstr>
      <vt:lpstr>Network Operating Systems (NOS)</vt:lpstr>
      <vt:lpstr>NOS Software</vt:lpstr>
      <vt:lpstr>NOS General Functions</vt:lpstr>
      <vt:lpstr>File &amp; Print Sharing</vt:lpstr>
      <vt:lpstr>User Accounts</vt:lpstr>
      <vt:lpstr>Allocating Permissions</vt:lpstr>
      <vt:lpstr>Network Security</vt:lpstr>
      <vt:lpstr>Client Server Functionality</vt:lpstr>
      <vt:lpstr>Data Sharing</vt:lpstr>
      <vt:lpstr>Back-Up Facilities</vt:lpstr>
      <vt:lpstr>PowerPoint Presentation</vt:lpstr>
      <vt:lpstr>Functions of the NOS</vt:lpstr>
      <vt:lpstr>Client-Server Networks</vt:lpstr>
      <vt:lpstr>Stand-Alone Computers</vt:lpstr>
      <vt:lpstr>Client Software</vt:lpstr>
      <vt:lpstr>The Redirector - 1</vt:lpstr>
      <vt:lpstr>The Redirector - 2</vt:lpstr>
      <vt:lpstr>Drive Designators</vt:lpstr>
      <vt:lpstr>Peripherals</vt:lpstr>
      <vt:lpstr>Server Software</vt:lpstr>
      <vt:lpstr>Resource Sharing</vt:lpstr>
      <vt:lpstr>Managing Users - 1</vt:lpstr>
      <vt:lpstr>Managing Users - 2</vt:lpstr>
      <vt:lpstr>Managing the Network</vt:lpstr>
      <vt:lpstr>Choosing a NOS</vt:lpstr>
      <vt:lpstr>Interoperability</vt:lpstr>
      <vt:lpstr>Network Services</vt:lpstr>
      <vt:lpstr>Small Business Server Software</vt:lpstr>
      <vt:lpstr>Windows Small Business Server - 1</vt:lpstr>
      <vt:lpstr>Windows Small Business Server - 2</vt:lpstr>
      <vt:lpstr>Novell Open Enterprise Server</vt:lpstr>
      <vt:lpstr>Mac OS X Server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8</cp:revision>
  <dcterms:created xsi:type="dcterms:W3CDTF">2018-10-03T15:32:55Z</dcterms:created>
  <dcterms:modified xsi:type="dcterms:W3CDTF">2018-10-04T05:25:57Z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