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6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cc739294(WS.10).aspx" TargetMode="External"/><Relationship Id="rId2" Type="http://schemas.openxmlformats.org/officeDocument/2006/relationships/hyperlink" Target="http://www.cisco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12: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Virtual Private</a:t>
            </a:r>
            <a:r>
              <a:rPr sz="1900" i="1" spc="2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Networks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6695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Encrypt</a:t>
            </a:r>
            <a:r>
              <a:rPr spc="10" dirty="0"/>
              <a:t>i</a:t>
            </a:r>
            <a:r>
              <a:rPr spc="-5" dirty="0"/>
              <a:t>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495700"/>
            <a:ext cx="8061325" cy="35255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Encryption – public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key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Authentication – digital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signatures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virtual connection is made through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Datagrams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along the virtual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80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outer part of the datagram contains a header  and may or may not be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encrypted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inner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part is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357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Protocols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4740"/>
            <a:ext cx="7324725" cy="219646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25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three main protocols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55"/>
              </a:spcBef>
              <a:buChar char="–"/>
              <a:tabLst>
                <a:tab pos="823594" algn="l"/>
                <a:tab pos="8242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IP Security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(IPsec)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75"/>
              </a:spcBef>
              <a:buChar char="–"/>
              <a:tabLst>
                <a:tab pos="823594" algn="l"/>
                <a:tab pos="8242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Point-to-Point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Tunneling Protocol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(PPTP)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70"/>
              </a:spcBef>
              <a:buChar char="–"/>
              <a:tabLst>
                <a:tab pos="823594" algn="l"/>
                <a:tab pos="8242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 2 Tunneling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(L2TP)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4249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IPsec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1626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open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standard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suite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privacy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authentication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Has two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modes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Transport </a:t>
            </a:r>
            <a:r>
              <a:rPr sz="2800" b="1" i="1" spc="-15" dirty="0">
                <a:solidFill>
                  <a:srgbClr val="89A451"/>
                </a:solidFill>
                <a:latin typeface="Arial"/>
                <a:cs typeface="Arial"/>
              </a:rPr>
              <a:t>Mode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encrypts data but not the</a:t>
            </a:r>
            <a:r>
              <a:rPr sz="2800" spc="1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header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Tunnel </a:t>
            </a:r>
            <a:r>
              <a:rPr sz="2800" b="1" i="1" spc="-15" dirty="0">
                <a:solidFill>
                  <a:srgbClr val="89A451"/>
                </a:solidFill>
                <a:latin typeface="Arial"/>
                <a:cs typeface="Arial"/>
              </a:rPr>
              <a:t>Mode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encrypts both data and</a:t>
            </a:r>
            <a:r>
              <a:rPr sz="2800" spc="1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header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4865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PPTP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059420" cy="3996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data link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290195" marR="5041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 a direct connection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between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networking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nodes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Creates the virtual connection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across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authentication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encryption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Compression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362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L2TP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03234" cy="2842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tunneling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encryption 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confidentiality,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but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relies on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encryption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passes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within the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tunnel</a:t>
            </a:r>
            <a:endParaRPr sz="2800">
              <a:latin typeface="Arial"/>
              <a:cs typeface="Arial"/>
            </a:endParaRPr>
          </a:p>
          <a:p>
            <a:pPr marL="290195" marR="4648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entire L2TP packet, including payload and  header, is sent within a UDP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datagram.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6955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Protocols Working</a:t>
            </a:r>
            <a:r>
              <a:rPr spc="-65" dirty="0"/>
              <a:t> </a:t>
            </a:r>
            <a:r>
              <a:rPr spc="-5" dirty="0"/>
              <a:t>Together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533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7823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common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carry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PPTP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sessions within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L2TP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tunnel.</a:t>
            </a:r>
            <a:endParaRPr sz="2800">
              <a:latin typeface="Arial"/>
              <a:cs typeface="Arial"/>
            </a:endParaRPr>
          </a:p>
          <a:p>
            <a:pPr marL="290195" marR="75755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L2TP does not provide confidentiality or strong  authentication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itself.</a:t>
            </a:r>
            <a:endParaRPr sz="2800">
              <a:latin typeface="Arial"/>
              <a:cs typeface="Arial"/>
            </a:endParaRPr>
          </a:p>
          <a:p>
            <a:pPr marL="290195" marR="7823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IPsec is often used to secure L2TP packets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providing confidentiality, authentication 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integrity.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combination of these two protocols is generally  known as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L2TP/IPsec.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9800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443738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effective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Greater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scalability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Easy to add/remove users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261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Disadvantages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86003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Understanding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Unpredictable Internet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 to accommodate products from different  vendors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86868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12 – Lecture </a:t>
            </a:r>
            <a:r>
              <a:rPr sz="1900" i="1" spc="-10" dirty="0">
                <a:latin typeface="Arial"/>
                <a:cs typeface="Arial"/>
              </a:rPr>
              <a:t>2:  </a:t>
            </a:r>
            <a:r>
              <a:rPr sz="1900" i="1" spc="-5" dirty="0">
                <a:latin typeface="Arial"/>
                <a:cs typeface="Arial"/>
              </a:rPr>
              <a:t>Implementing</a:t>
            </a:r>
            <a:r>
              <a:rPr sz="1900" i="1" spc="3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VPN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07588"/>
            <a:ext cx="44392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VPN</a:t>
            </a:r>
            <a:r>
              <a:rPr spc="-65" dirty="0"/>
              <a:t> </a:t>
            </a:r>
            <a:r>
              <a:rPr spc="-5" dirty="0"/>
              <a:t>Connections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76701"/>
            <a:ext cx="8413750" cy="4792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044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secure, private communication tunnel  between two or more devices across a public  network (e.g.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can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computer running VPN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special device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like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VPN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enabled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router</a:t>
            </a:r>
            <a:endParaRPr sz="2600">
              <a:latin typeface="Arial"/>
              <a:cs typeface="Arial"/>
            </a:endParaRPr>
          </a:p>
          <a:p>
            <a:pPr marL="290195" marR="125031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connect to an office  network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different locations can connect to  each 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86868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12 – Lecture </a:t>
            </a:r>
            <a:r>
              <a:rPr sz="1900" i="1" spc="-10" dirty="0">
                <a:latin typeface="Arial"/>
                <a:cs typeface="Arial"/>
              </a:rPr>
              <a:t>1:  VPN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Theory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347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VPN</a:t>
            </a:r>
            <a:r>
              <a:rPr spc="-70" dirty="0"/>
              <a:t> </a:t>
            </a:r>
            <a:r>
              <a:rPr spc="-5" dirty="0"/>
              <a:t>Categories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547609" cy="3008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several types of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different ways of classifying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divide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into 2 broad categories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based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architecture: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Client-initiated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VPNs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server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(NAS)-initiated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VPNs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186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Client-Initiated</a:t>
            </a:r>
            <a:r>
              <a:rPr spc="-90" dirty="0"/>
              <a:t> </a:t>
            </a:r>
            <a:r>
              <a:rPr dirty="0"/>
              <a:t>VPNs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438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788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establish a tunnel across the ISP shared  network to the customer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Customer manages the client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initiates 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tunnel</a:t>
            </a:r>
            <a:endParaRPr sz="2800">
              <a:latin typeface="Arial"/>
              <a:cs typeface="Arial"/>
            </a:endParaRPr>
          </a:p>
          <a:p>
            <a:pPr marL="290195" marR="3606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Advantage -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secure the connection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between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client and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ISP</a:t>
            </a:r>
            <a:endParaRPr sz="2800">
              <a:latin typeface="Arial"/>
              <a:cs typeface="Arial"/>
            </a:endParaRPr>
          </a:p>
          <a:p>
            <a:pPr marL="290195" marR="5143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Disadvantage -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scalable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are 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complex 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NAS-initiated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10662"/>
            <a:ext cx="49098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NAS-Initiated</a:t>
            </a:r>
            <a:r>
              <a:rPr spc="-55" dirty="0"/>
              <a:t> </a:t>
            </a:r>
            <a:r>
              <a:rPr dirty="0"/>
              <a:t>VPNs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251825" cy="4459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connect to the ISP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which establishes a  tunnel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private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robust than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client-initiated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VPNs</a:t>
            </a:r>
            <a:endParaRPr sz="2800">
              <a:latin typeface="Arial"/>
              <a:cs typeface="Arial"/>
            </a:endParaRPr>
          </a:p>
          <a:p>
            <a:pPr marL="290195" marR="5448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 not require the client to maintain the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tunnel-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creating software</a:t>
            </a:r>
            <a:endParaRPr sz="2800">
              <a:latin typeface="Arial"/>
              <a:cs typeface="Arial"/>
            </a:endParaRPr>
          </a:p>
          <a:p>
            <a:pPr marL="290195" marR="25781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encrypt the connection between the client  and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ISP</a:t>
            </a:r>
            <a:endParaRPr sz="2800">
              <a:latin typeface="Arial"/>
              <a:cs typeface="Arial"/>
            </a:endParaRPr>
          </a:p>
          <a:p>
            <a:pPr marL="823594" marR="528955" indent="-353695" algn="just">
              <a:lnSpc>
                <a:spcPct val="100000"/>
              </a:lnSpc>
              <a:spcBef>
                <a:spcPts val="10"/>
              </a:spcBef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 not a concern for most customers, because the  Public Switched Telephone Network (PSTN)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much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 secure than the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Internet.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276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VPNs </a:t>
            </a:r>
            <a:r>
              <a:rPr spc="-5" dirty="0"/>
              <a:t>and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Workplace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755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run 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remote client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PC,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remote  office router across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an IP service  provider network to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corporate gateway  routers (remote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access).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a company’s offices are a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company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intranet.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external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 partners 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extranets.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21101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Extranet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214995" cy="4330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extranet is where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 Service Providers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to business  partners.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Extends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connectivity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Customers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Business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partners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Suppliers</a:t>
            </a:r>
            <a:endParaRPr sz="2600">
              <a:latin typeface="Arial"/>
              <a:cs typeface="Arial"/>
            </a:endParaRPr>
          </a:p>
          <a:p>
            <a:pPr marL="290195" marR="13970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policy is very important as potentially the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could be used for large orders or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contracts.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92341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Intranet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150859" cy="409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Intranet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extend a basic remote access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other corporate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offices.</a:t>
            </a:r>
            <a:endParaRPr sz="2800">
              <a:latin typeface="Arial"/>
              <a:cs typeface="Arial"/>
            </a:endParaRPr>
          </a:p>
          <a:p>
            <a:pPr marL="290195" marR="35687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Connectivity is across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across the  Service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Provider IP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backbone.</a:t>
            </a:r>
            <a:endParaRPr sz="2800">
              <a:latin typeface="Arial"/>
              <a:cs typeface="Arial"/>
            </a:endParaRPr>
          </a:p>
          <a:p>
            <a:pPr marL="290195" marR="72834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levels are likely to be maintained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enforced within a single Service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Provider.</a:t>
            </a:r>
            <a:endParaRPr sz="2800">
              <a:latin typeface="Arial"/>
              <a:cs typeface="Arial"/>
            </a:endParaRPr>
          </a:p>
          <a:p>
            <a:pPr marL="290195" marR="2317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across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(multiple Service  Providers)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no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performance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guarantees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 one is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charge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53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Remote </a:t>
            </a:r>
            <a:r>
              <a:rPr dirty="0"/>
              <a:t>Access VPN -</a:t>
            </a:r>
            <a:r>
              <a:rPr spc="-65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1784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Encrypted connections between mobile or remote  users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their corporate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marR="24701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Remote user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make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local call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ISP,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opposed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long distance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corporate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remote access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telecommuter or mobile sales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people</a:t>
            </a:r>
            <a:endParaRPr sz="2800">
              <a:latin typeface="Arial"/>
              <a:cs typeface="Arial"/>
            </a:endParaRPr>
          </a:p>
          <a:p>
            <a:pPr marL="290195" marR="344170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mobile workers &amp; telecommuters to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take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advantage of broadband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connectivity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53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Remote </a:t>
            </a:r>
            <a:r>
              <a:rPr dirty="0"/>
              <a:t>Access VPN -</a:t>
            </a:r>
            <a:r>
              <a:rPr spc="-65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4490" marR="838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64490" algn="l"/>
                <a:tab pos="365125" algn="l"/>
              </a:tabLst>
            </a:pPr>
            <a:r>
              <a:rPr spc="-5" dirty="0"/>
              <a:t>Utilises access technologies to allow remote users  to become part of a corporate</a:t>
            </a:r>
            <a:r>
              <a:rPr spc="55" dirty="0"/>
              <a:t> </a:t>
            </a:r>
            <a:r>
              <a:rPr spc="-10" dirty="0"/>
              <a:t>VPN</a:t>
            </a:r>
          </a:p>
          <a:p>
            <a:pPr marL="364490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64490" algn="l"/>
                <a:tab pos="365125" algn="l"/>
              </a:tabLst>
            </a:pPr>
            <a:r>
              <a:rPr spc="-5" dirty="0"/>
              <a:t>Usually involves the </a:t>
            </a:r>
            <a:r>
              <a:rPr spc="-10" dirty="0"/>
              <a:t>use </a:t>
            </a:r>
            <a:r>
              <a:rPr spc="-5" dirty="0"/>
              <a:t>of the </a:t>
            </a:r>
            <a:r>
              <a:rPr dirty="0"/>
              <a:t>Point-to-Point  Protocol </a:t>
            </a:r>
            <a:r>
              <a:rPr spc="-5" dirty="0"/>
              <a:t>(PPP) and tunnels </a:t>
            </a:r>
            <a:r>
              <a:rPr dirty="0"/>
              <a:t>that </a:t>
            </a:r>
            <a:r>
              <a:rPr spc="-5" dirty="0"/>
              <a:t>extend the PPP  connection </a:t>
            </a:r>
            <a:r>
              <a:rPr dirty="0"/>
              <a:t>from </a:t>
            </a:r>
            <a:r>
              <a:rPr spc="-5" dirty="0"/>
              <a:t>the </a:t>
            </a:r>
            <a:r>
              <a:rPr dirty="0"/>
              <a:t>access </a:t>
            </a:r>
            <a:r>
              <a:rPr spc="-5" dirty="0"/>
              <a:t>server to the corporate  network</a:t>
            </a:r>
          </a:p>
          <a:p>
            <a:pPr marL="364490" marR="6591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64490" algn="l"/>
                <a:tab pos="365125" algn="l"/>
              </a:tabLst>
            </a:pPr>
            <a:r>
              <a:rPr spc="-5" dirty="0"/>
              <a:t>In Microsoft </a:t>
            </a:r>
            <a:r>
              <a:rPr dirty="0"/>
              <a:t>Point-to-Point </a:t>
            </a:r>
            <a:r>
              <a:rPr spc="-5" dirty="0"/>
              <a:t>Tunneling </a:t>
            </a:r>
            <a:r>
              <a:rPr dirty="0"/>
              <a:t>Protocol  </a:t>
            </a:r>
            <a:r>
              <a:rPr spc="-5" dirty="0"/>
              <a:t>(PPTP) the tunnel is extended </a:t>
            </a:r>
            <a:r>
              <a:rPr dirty="0"/>
              <a:t>from </a:t>
            </a:r>
            <a:r>
              <a:rPr spc="-5" dirty="0"/>
              <a:t>the access  </a:t>
            </a:r>
            <a:r>
              <a:rPr dirty="0"/>
              <a:t>server </a:t>
            </a:r>
            <a:r>
              <a:rPr spc="-5" dirty="0"/>
              <a:t>out to the </a:t>
            </a:r>
            <a:r>
              <a:rPr dirty="0"/>
              <a:t>end-user</a:t>
            </a:r>
            <a:r>
              <a:rPr spc="15" dirty="0"/>
              <a:t> </a:t>
            </a:r>
            <a:r>
              <a:rPr spc="-10" dirty="0"/>
              <a:t>PC.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84778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Virtual Private Dial-Up</a:t>
            </a:r>
            <a:r>
              <a:rPr spc="-80" dirty="0"/>
              <a:t> </a:t>
            </a:r>
            <a:r>
              <a:rPr spc="-5" dirty="0"/>
              <a:t>Networking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37254"/>
            <a:ext cx="8143240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Virtual private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dial-up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 (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VPDN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 enables  users to configure secure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rely upon  ISPs to tunnel remote access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traffic.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Remote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using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local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dial-up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Dial-up service provider forwards the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800">
              <a:latin typeface="Arial"/>
              <a:cs typeface="Arial"/>
            </a:endParaRPr>
          </a:p>
          <a:p>
            <a:pPr marL="290195" marR="48260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configuration and security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remains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 control of the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</a:t>
            </a:r>
            <a:endParaRPr sz="2800">
              <a:latin typeface="Arial"/>
              <a:cs typeface="Arial"/>
            </a:endParaRPr>
          </a:p>
          <a:p>
            <a:pPr marL="290195" marR="8890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dialup service provider provides a virtual pipe  between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sites.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912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VPN </a:t>
            </a:r>
            <a:r>
              <a:rPr spc="-5" dirty="0"/>
              <a:t>in</a:t>
            </a:r>
            <a:r>
              <a:rPr spc="-75" dirty="0"/>
              <a:t> </a:t>
            </a:r>
            <a:r>
              <a:rPr dirty="0"/>
              <a:t>Industry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3846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50900" indent="-278130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Healthcare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: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transferring confidential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patient  information within a healthcare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provider</a:t>
            </a:r>
            <a:endParaRPr sz="2800">
              <a:latin typeface="Arial"/>
              <a:cs typeface="Arial"/>
            </a:endParaRPr>
          </a:p>
          <a:p>
            <a:pPr marL="290195" marR="24130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Manufacturing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: suppliers can view inventories &amp;  allow clients to purchase online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safely</a:t>
            </a:r>
            <a:endParaRPr sz="2800">
              <a:latin typeface="Arial"/>
              <a:cs typeface="Arial"/>
            </a:endParaRPr>
          </a:p>
          <a:p>
            <a:pPr marL="290195" marR="65405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Retail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: securely transfers sales data or customer  info between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stores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headquarters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Banking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enables account information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transferred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safely within departments &amp;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branches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6653530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Virtual private networks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(VPN)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Advantages and disadvantages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621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VPN – Future</a:t>
            </a:r>
            <a:r>
              <a:rPr spc="-65" dirty="0"/>
              <a:t> </a:t>
            </a:r>
            <a:r>
              <a:rPr spc="-5" dirty="0"/>
              <a:t>Trends?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9782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the VPN market becomes larger, more  applications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created along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providers and new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types.</a:t>
            </a:r>
            <a:endParaRPr sz="2800">
              <a:latin typeface="Arial"/>
              <a:cs typeface="Arial"/>
            </a:endParaRPr>
          </a:p>
          <a:p>
            <a:pPr marL="290195" marR="22097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may converge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 an integrated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VPN.</a:t>
            </a:r>
            <a:endParaRPr sz="2800">
              <a:latin typeface="Arial"/>
              <a:cs typeface="Arial"/>
            </a:endParaRPr>
          </a:p>
          <a:p>
            <a:pPr marL="290195" marR="3606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Improvements in protocols are expected which  could improve the performance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via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VPNs.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38695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62337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m,</a:t>
            </a:r>
            <a:r>
              <a:rPr sz="2800" spc="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A.S.</a:t>
            </a:r>
            <a:r>
              <a:rPr sz="2800" spc="6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7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</a:t>
            </a:r>
            <a:r>
              <a:rPr sz="2800" spc="8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D.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). 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Pearson  Education.</a:t>
            </a:r>
            <a:endParaRPr sz="2800">
              <a:latin typeface="Arial"/>
              <a:cs typeface="Arial"/>
            </a:endParaRPr>
          </a:p>
          <a:p>
            <a:pPr marL="3028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Cisco website:</a:t>
            </a:r>
            <a:r>
              <a:rPr sz="2800" spc="35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2"/>
              </a:rPr>
              <a:t>http://www.cisco.com/</a:t>
            </a:r>
            <a:endParaRPr sz="2800">
              <a:latin typeface="Arial"/>
              <a:cs typeface="Arial"/>
            </a:endParaRPr>
          </a:p>
          <a:p>
            <a:pPr marL="302895" marR="183324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Microsoft website: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http://technet.microsoft.com/en- 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us/library/cc739294(WS.10).aspx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7891" y="82671"/>
            <a:ext cx="23590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Virtual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Private Networks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12 -</a:t>
            </a:r>
            <a:r>
              <a:rPr sz="10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12.32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Topic </a:t>
            </a:r>
            <a:r>
              <a:rPr spc="-5" dirty="0"/>
              <a:t>12 </a:t>
            </a:r>
            <a:r>
              <a:rPr dirty="0"/>
              <a:t>– </a:t>
            </a:r>
            <a:r>
              <a:rPr spc="-5" dirty="0"/>
              <a:t>Virtual </a:t>
            </a:r>
            <a:r>
              <a:rPr dirty="0"/>
              <a:t>Private</a:t>
            </a:r>
            <a:r>
              <a:rPr spc="-114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62832" y="4430063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213090" cy="296735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 the operation of a Virtual Private Network  (VPN)</a:t>
            </a:r>
            <a:endParaRPr sz="2800">
              <a:latin typeface="Arial"/>
              <a:cs typeface="Arial"/>
            </a:endParaRPr>
          </a:p>
          <a:p>
            <a:pPr marL="448309" marR="381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the advantages and disadvantages of a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configure 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9738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 </a:t>
            </a:r>
            <a:r>
              <a:rPr dirty="0"/>
              <a:t>a</a:t>
            </a:r>
            <a:r>
              <a:rPr spc="-70" dirty="0"/>
              <a:t> </a:t>
            </a:r>
            <a:r>
              <a:rPr dirty="0"/>
              <a:t>VPN?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35009" cy="4142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private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public  telecommunication,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the Internet, instead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leased lines to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Remote network communication through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  <a:p>
            <a:pPr marL="290195" marR="6946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by companies/organisations who want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confidentially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parts: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Protected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“inside”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“Outside” network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 (less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trustworthy)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07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User’s</a:t>
            </a:r>
            <a:r>
              <a:rPr spc="-60" dirty="0"/>
              <a:t> </a:t>
            </a:r>
            <a:r>
              <a:rPr dirty="0"/>
              <a:t>Perspective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38465" cy="3122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the user’s perspective, it appears as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consisting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dedicated network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links.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These links appear as if they are reserved for the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only.</a:t>
            </a:r>
            <a:endParaRPr sz="2800">
              <a:latin typeface="Arial"/>
              <a:cs typeface="Arial"/>
            </a:endParaRPr>
          </a:p>
          <a:p>
            <a:pPr marL="290195" marR="46037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Because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encryption,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appears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62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 </a:t>
            </a:r>
            <a:r>
              <a:rPr dirty="0"/>
              <a:t>a VPN </a:t>
            </a:r>
            <a:r>
              <a:rPr spc="-5" dirty="0"/>
              <a:t>Works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6" y="1581653"/>
            <a:ext cx="804672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88925" indent="-278130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Two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connections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-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made to the Internet  and the second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made to the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VPN</a:t>
            </a:r>
            <a:endParaRPr sz="2800">
              <a:latin typeface="Arial"/>
              <a:cs typeface="Arial"/>
            </a:endParaRPr>
          </a:p>
          <a:p>
            <a:pPr marL="290195" marR="10795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Datagrams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- contain data, destination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source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Firewalls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authorised users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 to pass through the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800">
              <a:latin typeface="Arial"/>
              <a:cs typeface="Arial"/>
            </a:endParaRPr>
          </a:p>
          <a:p>
            <a:pPr marL="290195" marR="36830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Protocols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 create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VPN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tunnels that  allow a private connection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public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62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 </a:t>
            </a:r>
            <a:r>
              <a:rPr dirty="0"/>
              <a:t>a VPN </a:t>
            </a:r>
            <a:r>
              <a:rPr spc="-5" dirty="0"/>
              <a:t>Works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152400" y="990600"/>
            <a:ext cx="8534400" cy="5235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7995" y="82671"/>
            <a:ext cx="2289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Virtual </a:t>
            </a:r>
            <a:r>
              <a:rPr sz="1000" spc="-10" dirty="0">
                <a:latin typeface="Arial"/>
                <a:cs typeface="Arial"/>
              </a:rPr>
              <a:t>Private Networks </a:t>
            </a:r>
            <a:r>
              <a:rPr sz="1000" spc="-5" dirty="0">
                <a:latin typeface="Arial"/>
                <a:cs typeface="Arial"/>
              </a:rPr>
              <a:t>Topic 12 -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706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Key</a:t>
            </a:r>
            <a:r>
              <a:rPr spc="-75" dirty="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0897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14629" indent="-278130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Authentication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- validates that the data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sent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sender</a:t>
            </a:r>
            <a:endParaRPr sz="2800">
              <a:latin typeface="Arial"/>
              <a:cs typeface="Arial"/>
            </a:endParaRPr>
          </a:p>
          <a:p>
            <a:pPr marL="290195" marR="501015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Access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Control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preventing unauthorised users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accessing the network</a:t>
            </a:r>
            <a:endParaRPr sz="2800">
              <a:latin typeface="Arial"/>
              <a:cs typeface="Arial"/>
            </a:endParaRPr>
          </a:p>
          <a:p>
            <a:pPr marL="290195" marR="593725" indent="-278130">
              <a:lnSpc>
                <a:spcPct val="100000"/>
              </a:lnSpc>
              <a:spcBef>
                <a:spcPts val="67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Confidentiality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preventing the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being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read 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copied as the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being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transported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Data Integrity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-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ensuring 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data has not been  altered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</TotalTime>
  <Words>1457</Words>
  <Application>Microsoft Office PowerPoint</Application>
  <PresentationFormat>On-screen Show (4:3)</PresentationFormat>
  <Paragraphs>187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What is a VPN?</vt:lpstr>
      <vt:lpstr>The User’s Perspective</vt:lpstr>
      <vt:lpstr>How a VPN Works - 1</vt:lpstr>
      <vt:lpstr>How a VPN Works - 2</vt:lpstr>
      <vt:lpstr>Key Functions</vt:lpstr>
      <vt:lpstr>Encryption</vt:lpstr>
      <vt:lpstr>Protocols</vt:lpstr>
      <vt:lpstr>IPsec</vt:lpstr>
      <vt:lpstr>PPTP</vt:lpstr>
      <vt:lpstr>L2TP</vt:lpstr>
      <vt:lpstr>Protocols Working Together</vt:lpstr>
      <vt:lpstr>Advantages</vt:lpstr>
      <vt:lpstr>Disadvantages</vt:lpstr>
      <vt:lpstr>PowerPoint Presentation</vt:lpstr>
      <vt:lpstr>VPN Connections</vt:lpstr>
      <vt:lpstr>VPN Categories</vt:lpstr>
      <vt:lpstr>Client-Initiated VPNs</vt:lpstr>
      <vt:lpstr>NAS-Initiated VPNs</vt:lpstr>
      <vt:lpstr>VPNs and the Workplace</vt:lpstr>
      <vt:lpstr>Extranet</vt:lpstr>
      <vt:lpstr>Intranet</vt:lpstr>
      <vt:lpstr>Remote Access VPN - 1</vt:lpstr>
      <vt:lpstr>Remote Access VPN - 2</vt:lpstr>
      <vt:lpstr>Virtual Private Dial-Up Networking</vt:lpstr>
      <vt:lpstr>VPN in Industry</vt:lpstr>
      <vt:lpstr>VPN – Future Trends?</vt:lpstr>
      <vt:lpstr>References</vt:lpstr>
      <vt:lpstr>Topic 12 – Virtual Private Networks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7</cp:revision>
  <dcterms:created xsi:type="dcterms:W3CDTF">2018-10-03T15:36:58Z</dcterms:created>
  <dcterms:modified xsi:type="dcterms:W3CDTF">2018-10-04T05:32:48Z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