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7" autoAdjust="0"/>
    <p:restoredTop sz="94660"/>
  </p:normalViewPr>
  <p:slideViewPr>
    <p:cSldViewPr>
      <p:cViewPr varScale="1">
        <p:scale>
          <a:sx n="70" d="100"/>
          <a:sy n="70" d="100"/>
        </p:scale>
        <p:origin x="141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313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8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800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8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903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39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1593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8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472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218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94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1" r:id="rId1"/>
    <p:sldLayoutId id="2147484182" r:id="rId2"/>
    <p:sldLayoutId id="2147484183" r:id="rId3"/>
    <p:sldLayoutId id="2147484184" r:id="rId4"/>
    <p:sldLayoutId id="2147484185" r:id="rId5"/>
    <p:sldLayoutId id="2147484186" r:id="rId6"/>
    <p:sldLayoutId id="2147484187" r:id="rId7"/>
    <p:sldLayoutId id="2147484188" r:id="rId8"/>
    <p:sldLayoutId id="2147484189" r:id="rId9"/>
    <p:sldLayoutId id="2147484190" r:id="rId10"/>
    <p:sldLayoutId id="21474841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xforddictionaries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hyperlink" Target="http://www.itu.in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xforddictionaries.com/" TargetMode="Externa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6400" y="3276600"/>
            <a:ext cx="4641850" cy="15895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sz="1900" i="1" spc="-5" dirty="0">
                <a:latin typeface="Arial"/>
                <a:cs typeface="Arial"/>
              </a:rPr>
              <a:t>Topic</a:t>
            </a:r>
            <a:r>
              <a:rPr sz="1900" i="1" spc="5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1:</a:t>
            </a:r>
            <a:endParaRPr sz="1900" dirty="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910"/>
              </a:spcBef>
            </a:pPr>
            <a:r>
              <a:rPr sz="1900" i="1" spc="-5" dirty="0">
                <a:latin typeface="Arial"/>
                <a:cs typeface="Arial"/>
              </a:rPr>
              <a:t>Introduction to the Module </a:t>
            </a:r>
            <a:r>
              <a:rPr sz="1900" i="1" spc="-10" dirty="0">
                <a:latin typeface="Arial"/>
                <a:cs typeface="Arial"/>
              </a:rPr>
              <a:t>and </a:t>
            </a:r>
            <a:r>
              <a:rPr sz="1900" i="1" spc="-5" dirty="0">
                <a:latin typeface="Arial"/>
                <a:cs typeface="Arial"/>
              </a:rPr>
              <a:t>to</a:t>
            </a:r>
            <a:r>
              <a:rPr sz="1900" i="1" spc="70" dirty="0">
                <a:latin typeface="Arial"/>
                <a:cs typeface="Arial"/>
              </a:rPr>
              <a:t> </a:t>
            </a:r>
            <a:r>
              <a:rPr sz="1900" i="1" spc="-5" dirty="0">
                <a:latin typeface="Arial"/>
                <a:cs typeface="Arial"/>
              </a:rPr>
              <a:t>Networks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93359"/>
            <a:ext cx="3323138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As</a:t>
            </a:r>
            <a:r>
              <a:rPr spc="5" dirty="0"/>
              <a:t>s</a:t>
            </a:r>
            <a:r>
              <a:rPr spc="-5" dirty="0"/>
              <a:t>ess</a:t>
            </a:r>
            <a:r>
              <a:rPr spc="5" dirty="0"/>
              <a:t>m</a:t>
            </a:r>
            <a:r>
              <a:rPr spc="-5" dirty="0"/>
              <a:t>ent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198995" cy="1324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This module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 assessed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by:</a:t>
            </a:r>
            <a:endParaRPr sz="28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examination worth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75% of the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total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mark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assignment worth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25% 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total</a:t>
            </a:r>
            <a:r>
              <a:rPr sz="2600" spc="-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mark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11477" y="3284601"/>
            <a:ext cx="4032260" cy="20732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1.11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4965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Network </a:t>
            </a:r>
            <a:r>
              <a:rPr dirty="0"/>
              <a:t>– a</a:t>
            </a:r>
            <a:r>
              <a:rPr spc="-45" dirty="0"/>
              <a:t> </a:t>
            </a:r>
            <a:r>
              <a:rPr spc="-5" dirty="0"/>
              <a:t>Definition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85018" y="1726179"/>
            <a:ext cx="8157209" cy="29533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096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If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consider networks in general,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rather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than  computer networks, then a good broad definition</a:t>
            </a:r>
            <a:r>
              <a:rPr sz="2800" spc="1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R="1905" algn="ctr">
              <a:lnSpc>
                <a:spcPct val="100000"/>
              </a:lnSpc>
              <a:spcBef>
                <a:spcPts val="5"/>
              </a:spcBef>
            </a:pP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“a </a:t>
            </a:r>
            <a:r>
              <a:rPr sz="2800" i="1" dirty="0">
                <a:solidFill>
                  <a:srgbClr val="7F7F7F"/>
                </a:solidFill>
                <a:latin typeface="Arial"/>
                <a:cs typeface="Arial"/>
              </a:rPr>
              <a:t>group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or system of interconnected people</a:t>
            </a:r>
            <a:r>
              <a:rPr sz="2800" i="1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i="1" spc="-10" dirty="0">
                <a:solidFill>
                  <a:srgbClr val="7F7F7F"/>
                </a:solidFill>
                <a:latin typeface="Arial"/>
                <a:cs typeface="Arial"/>
              </a:rPr>
              <a:t>or</a:t>
            </a:r>
            <a:endParaRPr sz="2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things”</a:t>
            </a:r>
            <a:endParaRPr sz="2800">
              <a:latin typeface="Arial"/>
              <a:cs typeface="Arial"/>
            </a:endParaRPr>
          </a:p>
          <a:p>
            <a:pPr marL="2737485">
              <a:lnSpc>
                <a:spcPct val="100000"/>
              </a:lnSpc>
              <a:spcBef>
                <a:spcPts val="2270"/>
              </a:spcBef>
            </a:pPr>
            <a:r>
              <a:rPr sz="2200" spc="-5" dirty="0">
                <a:solidFill>
                  <a:srgbClr val="7F7F7F"/>
                </a:solidFill>
                <a:latin typeface="Arial"/>
                <a:cs typeface="Arial"/>
              </a:rPr>
              <a:t>(Source:</a:t>
            </a:r>
            <a:r>
              <a:rPr sz="22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200" u="heavy" spc="-5" dirty="0">
                <a:solidFill>
                  <a:srgbClr val="009898"/>
                </a:solidFill>
                <a:uFill>
                  <a:solidFill>
                    <a:srgbClr val="009898"/>
                  </a:solidFill>
                </a:uFill>
                <a:latin typeface="Arial"/>
                <a:cs typeface="Arial"/>
                <a:hlinkClick r:id="rId2"/>
              </a:rPr>
              <a:t>http://www.oxforddictionaries.com</a:t>
            </a:r>
            <a:r>
              <a:rPr sz="2200" spc="-5" dirty="0">
                <a:solidFill>
                  <a:srgbClr val="7F7F7F"/>
                </a:solidFill>
                <a:latin typeface="Arial"/>
                <a:cs typeface="Arial"/>
              </a:rPr>
              <a:t>)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48833"/>
            <a:ext cx="4542338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Network</a:t>
            </a:r>
            <a:r>
              <a:rPr spc="-70" dirty="0"/>
              <a:t> </a:t>
            </a:r>
            <a:r>
              <a:rPr dirty="0"/>
              <a:t>Types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37254"/>
            <a:ext cx="8395335" cy="4244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Modern society requires many networks to</a:t>
            </a:r>
            <a:r>
              <a:rPr sz="2800" spc="1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operate:</a:t>
            </a:r>
            <a:endParaRPr sz="28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Transport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Communications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Power network (electricity</a:t>
            </a:r>
            <a:r>
              <a:rPr sz="2600" spc="-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distribution)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Social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Business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Etc.</a:t>
            </a:r>
            <a:endParaRPr sz="2600">
              <a:latin typeface="Arial"/>
              <a:cs typeface="Arial"/>
            </a:endParaRPr>
          </a:p>
          <a:p>
            <a:pPr marL="290195" marR="1254760" indent="-277495">
              <a:lnSpc>
                <a:spcPct val="100000"/>
              </a:lnSpc>
              <a:spcBef>
                <a:spcPts val="128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Society simply could not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exist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without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these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interconnections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1.13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798068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spc="-5" dirty="0"/>
              <a:t>Rise of Computer</a:t>
            </a:r>
            <a:r>
              <a:rPr spc="-30" dirty="0"/>
              <a:t> </a:t>
            </a:r>
            <a:r>
              <a:rPr spc="-5" dirty="0"/>
              <a:t>Networks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37254"/>
            <a:ext cx="8369300" cy="4251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Early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Years</a:t>
            </a:r>
            <a:endParaRPr sz="2800" dirty="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Highly centralised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computing</a:t>
            </a:r>
            <a:r>
              <a:rPr sz="2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facilities</a:t>
            </a:r>
            <a:endParaRPr sz="2600" dirty="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Few computers, even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 large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organisations</a:t>
            </a:r>
            <a:endParaRPr sz="2600" dirty="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Miniaturisation</a:t>
            </a:r>
            <a:endParaRPr sz="2800" dirty="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Computers get more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powerful, smaller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</a:t>
            </a:r>
            <a:r>
              <a:rPr sz="2600" spc="-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cheaper</a:t>
            </a:r>
            <a:endParaRPr sz="2600" dirty="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Many more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computers</a:t>
            </a:r>
            <a:endParaRPr sz="2600" dirty="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Merging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Communications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Systems</a:t>
            </a:r>
            <a:endParaRPr sz="2800" dirty="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Computers connect to each</a:t>
            </a:r>
            <a:r>
              <a:rPr sz="2600" spc="-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other</a:t>
            </a:r>
            <a:endParaRPr sz="2600" dirty="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network is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born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1.14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74822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 </a:t>
            </a:r>
            <a:r>
              <a:rPr spc="-5" dirty="0"/>
              <a:t>is </a:t>
            </a:r>
            <a:r>
              <a:rPr dirty="0"/>
              <a:t>a </a:t>
            </a:r>
            <a:r>
              <a:rPr spc="-5" dirty="0"/>
              <a:t>Computer</a:t>
            </a:r>
            <a:r>
              <a:rPr spc="-40" dirty="0"/>
              <a:t> </a:t>
            </a:r>
            <a:r>
              <a:rPr spc="-5" dirty="0"/>
              <a:t>Network?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95909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basic network could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consist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 two computers  connected by a transmission medium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allows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signals to pass between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them.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1810" y="4996058"/>
            <a:ext cx="74415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But there is no need to limit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2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computers.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61984" y="3066918"/>
            <a:ext cx="1827181" cy="15646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93359"/>
            <a:ext cx="4999538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Larger</a:t>
            </a:r>
            <a:r>
              <a:rPr spc="-65" dirty="0"/>
              <a:t> </a:t>
            </a:r>
            <a:r>
              <a:rPr spc="-5" dirty="0"/>
              <a:t>Networks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08501"/>
            <a:ext cx="8232775" cy="17519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Even in a single office it makes sense to add more  devices to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 network:</a:t>
            </a:r>
            <a:endParaRPr sz="28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More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computers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Peripheral devices (printers,</a:t>
            </a:r>
            <a:r>
              <a:rPr sz="2600" spc="-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etc).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68602" y="3428936"/>
            <a:ext cx="4654539" cy="24908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93359"/>
            <a:ext cx="5534593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Multiple</a:t>
            </a:r>
            <a:r>
              <a:rPr spc="-85" dirty="0"/>
              <a:t> </a:t>
            </a:r>
            <a:r>
              <a:rPr spc="-5" dirty="0"/>
              <a:t>Locations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7266305" cy="3923029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 are not limited to a single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location.</a:t>
            </a:r>
            <a:endParaRPr sz="2800" dirty="0">
              <a:latin typeface="Arial"/>
              <a:cs typeface="Arial"/>
            </a:endParaRPr>
          </a:p>
          <a:p>
            <a:pPr marL="290195" marR="28321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Modern communications systems allow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organisation to have networks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span:</a:t>
            </a:r>
            <a:endParaRPr sz="2800" dirty="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Multiple rooms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same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building</a:t>
            </a:r>
            <a:endParaRPr sz="2600" dirty="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Different buildings</a:t>
            </a:r>
            <a:endParaRPr sz="2600" dirty="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Different towns</a:t>
            </a:r>
            <a:endParaRPr sz="2600" dirty="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Different countries</a:t>
            </a:r>
            <a:endParaRPr sz="2600" dirty="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Different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continents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1.17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93359"/>
            <a:ext cx="5380538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Across the</a:t>
            </a:r>
            <a:r>
              <a:rPr spc="-80" dirty="0"/>
              <a:t> </a:t>
            </a:r>
            <a:r>
              <a:rPr dirty="0"/>
              <a:t>World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995920" cy="3768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development of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Internet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global  communications systems allows the network of a  single organisation to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cover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whole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world.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7F7F7F"/>
              </a:buClr>
              <a:buFont typeface="Arial"/>
              <a:buChar char="•"/>
            </a:pPr>
            <a:endParaRPr sz="2550" dirty="0">
              <a:latin typeface="Times New Roman"/>
              <a:cs typeface="Times New Roman"/>
            </a:endParaRPr>
          </a:p>
          <a:p>
            <a:pPr marL="290195" marR="1051560" indent="-277495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only limiting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factor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the availability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technology in remote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areas.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7F7F7F"/>
              </a:buClr>
              <a:buFont typeface="Arial"/>
              <a:buChar char="•"/>
            </a:pPr>
            <a:endParaRPr sz="2550" dirty="0">
              <a:latin typeface="Times New Roman"/>
              <a:cs typeface="Times New Roman"/>
            </a:endParaRPr>
          </a:p>
          <a:p>
            <a:pPr marL="290195" indent="-277495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reality,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our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 go beyond the</a:t>
            </a:r>
            <a:r>
              <a:rPr sz="2800" spc="8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world’s</a:t>
            </a:r>
            <a:endParaRPr sz="2800" dirty="0">
              <a:latin typeface="Arial"/>
              <a:cs typeface="Arial"/>
            </a:endParaRPr>
          </a:p>
          <a:p>
            <a:pPr marL="290195">
              <a:lnSpc>
                <a:spcPct val="100000"/>
              </a:lnSpc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boundaries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...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169920" cy="157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 marL="21590" marR="872490">
              <a:lnSpc>
                <a:spcPct val="140000"/>
              </a:lnSpc>
              <a:spcBef>
                <a:spcPts val="2430"/>
              </a:spcBef>
            </a:pPr>
            <a:r>
              <a:rPr sz="1900" i="1" spc="-5" dirty="0">
                <a:latin typeface="Arial"/>
                <a:cs typeface="Arial"/>
              </a:rPr>
              <a:t>Topic 1 – Lecture </a:t>
            </a:r>
            <a:r>
              <a:rPr sz="1900" i="1" spc="-10" dirty="0">
                <a:latin typeface="Arial"/>
                <a:cs typeface="Arial"/>
              </a:rPr>
              <a:t>2:  Real </a:t>
            </a:r>
            <a:r>
              <a:rPr sz="1900" i="1" spc="-5" dirty="0">
                <a:latin typeface="Arial"/>
                <a:cs typeface="Arial"/>
              </a:rPr>
              <a:t>World</a:t>
            </a:r>
            <a:r>
              <a:rPr sz="1900" i="1" spc="-20" dirty="0">
                <a:latin typeface="Arial"/>
                <a:cs typeface="Arial"/>
              </a:rPr>
              <a:t> </a:t>
            </a:r>
            <a:r>
              <a:rPr sz="1900" i="1" spc="-5" dirty="0">
                <a:latin typeface="Arial"/>
                <a:cs typeface="Arial"/>
              </a:rPr>
              <a:t>Networks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41726"/>
            <a:ext cx="36614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Why</a:t>
            </a:r>
            <a:r>
              <a:rPr spc="-75" dirty="0"/>
              <a:t> </a:t>
            </a:r>
            <a:r>
              <a:rPr spc="-5" dirty="0"/>
              <a:t>Network?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37254"/>
            <a:ext cx="8160384" cy="4183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would be no point building networks if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there 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 demand for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them.</a:t>
            </a:r>
            <a:endParaRPr sz="2800">
              <a:latin typeface="Arial"/>
              <a:cs typeface="Arial"/>
            </a:endParaRPr>
          </a:p>
          <a:p>
            <a:pPr marL="290195" marR="166370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briefly examine the computer networks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in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 today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for:</a:t>
            </a:r>
            <a:endParaRPr sz="28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Home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Business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Mobile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</a:t>
            </a:r>
            <a:endParaRPr sz="2600">
              <a:latin typeface="Arial"/>
              <a:cs typeface="Arial"/>
            </a:endParaRPr>
          </a:p>
          <a:p>
            <a:pPr marL="290195" marR="464184" indent="-277495">
              <a:lnSpc>
                <a:spcPct val="100000"/>
              </a:lnSpc>
              <a:spcBef>
                <a:spcPts val="128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also consider some of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social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issues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raised 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result of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networking.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6400" y="3429000"/>
            <a:ext cx="3970654" cy="1881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sz="1900" i="1" spc="-5" dirty="0">
                <a:latin typeface="Arial"/>
                <a:cs typeface="Arial"/>
              </a:rPr>
              <a:t>Topic 1 – Lecture</a:t>
            </a:r>
            <a:r>
              <a:rPr sz="1900" i="1" spc="50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1:</a:t>
            </a:r>
            <a:endParaRPr sz="1900" dirty="0">
              <a:latin typeface="Arial"/>
              <a:cs typeface="Arial"/>
            </a:endParaRPr>
          </a:p>
          <a:p>
            <a:pPr marL="21590" marR="5080">
              <a:lnSpc>
                <a:spcPct val="100000"/>
              </a:lnSpc>
              <a:spcBef>
                <a:spcPts val="910"/>
              </a:spcBef>
            </a:pPr>
            <a:r>
              <a:rPr sz="1900" i="1" spc="-5" dirty="0">
                <a:latin typeface="Arial"/>
                <a:cs typeface="Arial"/>
              </a:rPr>
              <a:t>Introduction to the Module: What is a  Network?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5238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Networks in </a:t>
            </a:r>
            <a:r>
              <a:rPr dirty="0"/>
              <a:t>the</a:t>
            </a:r>
            <a:r>
              <a:rPr spc="-60" dirty="0"/>
              <a:t> </a:t>
            </a:r>
            <a:r>
              <a:rPr spc="-5" dirty="0"/>
              <a:t>Home</a:t>
            </a:r>
          </a:p>
        </p:txBody>
      </p:sp>
      <p:sp>
        <p:nvSpPr>
          <p:cNvPr id="46" name="object 4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5625465" cy="3817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02235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With many sources suggesting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were over 1 billion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the world in 1998,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it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no surprise that many homes  have a PC or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laptop.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7F7F7F"/>
              </a:buClr>
              <a:buFont typeface="Arial"/>
              <a:buChar char="•"/>
            </a:pPr>
            <a:endParaRPr sz="2550">
              <a:latin typeface="Times New Roman"/>
              <a:cs typeface="Times New Roman"/>
            </a:endParaRPr>
          </a:p>
          <a:p>
            <a:pPr marL="290195" marR="5080" indent="-277495">
              <a:lnSpc>
                <a:spcPct val="100000"/>
              </a:lnSpc>
              <a:spcBef>
                <a:spcPts val="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But PCs and laptops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not the  only computing hardware in many  homes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…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528712" y="3110563"/>
            <a:ext cx="128270" cy="429895"/>
          </a:xfrm>
          <a:custGeom>
            <a:avLst/>
            <a:gdLst/>
            <a:ahLst/>
            <a:cxnLst/>
            <a:rect l="l" t="t" r="r" b="b"/>
            <a:pathLst>
              <a:path w="128270" h="429895">
                <a:moveTo>
                  <a:pt x="0" y="429292"/>
                </a:moveTo>
                <a:lnTo>
                  <a:pt x="127861" y="429292"/>
                </a:lnTo>
                <a:lnTo>
                  <a:pt x="127861" y="0"/>
                </a:lnTo>
                <a:lnTo>
                  <a:pt x="0" y="0"/>
                </a:lnTo>
                <a:lnTo>
                  <a:pt x="0" y="429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92631" y="3140729"/>
            <a:ext cx="0" cy="369570"/>
          </a:xfrm>
          <a:custGeom>
            <a:avLst/>
            <a:gdLst/>
            <a:ahLst/>
            <a:cxnLst/>
            <a:rect l="l" t="t" r="r" b="b"/>
            <a:pathLst>
              <a:path h="369570">
                <a:moveTo>
                  <a:pt x="0" y="0"/>
                </a:moveTo>
                <a:lnTo>
                  <a:pt x="0" y="368951"/>
                </a:lnTo>
              </a:path>
            </a:pathLst>
          </a:custGeom>
          <a:ln w="6736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135490" y="1628787"/>
            <a:ext cx="1220906" cy="11800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804091" y="1628787"/>
            <a:ext cx="0" cy="2592705"/>
          </a:xfrm>
          <a:custGeom>
            <a:avLst/>
            <a:gdLst/>
            <a:ahLst/>
            <a:cxnLst/>
            <a:rect l="l" t="t" r="r" b="b"/>
            <a:pathLst>
              <a:path h="2592704">
                <a:moveTo>
                  <a:pt x="0" y="0"/>
                </a:moveTo>
                <a:lnTo>
                  <a:pt x="0" y="2592442"/>
                </a:lnTo>
              </a:path>
            </a:pathLst>
          </a:custGeom>
          <a:ln w="3175">
            <a:solidFill>
              <a:srgbClr val="A7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804019" y="4147368"/>
            <a:ext cx="635" cy="74295"/>
          </a:xfrm>
          <a:custGeom>
            <a:avLst/>
            <a:gdLst/>
            <a:ahLst/>
            <a:cxnLst/>
            <a:rect l="l" t="t" r="r" b="b"/>
            <a:pathLst>
              <a:path w="634" h="74295">
                <a:moveTo>
                  <a:pt x="0" y="73862"/>
                </a:moveTo>
                <a:lnTo>
                  <a:pt x="122" y="78"/>
                </a:lnTo>
                <a:lnTo>
                  <a:pt x="0" y="738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04080" y="3679680"/>
            <a:ext cx="0" cy="188595"/>
          </a:xfrm>
          <a:custGeom>
            <a:avLst/>
            <a:gdLst/>
            <a:ahLst/>
            <a:cxnLst/>
            <a:rect l="l" t="t" r="r" b="b"/>
            <a:pathLst>
              <a:path h="188595">
                <a:moveTo>
                  <a:pt x="0" y="0"/>
                </a:moveTo>
                <a:lnTo>
                  <a:pt x="0" y="187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804080" y="3211964"/>
            <a:ext cx="0" cy="188595"/>
          </a:xfrm>
          <a:custGeom>
            <a:avLst/>
            <a:gdLst/>
            <a:ahLst/>
            <a:cxnLst/>
            <a:rect l="l" t="t" r="r" b="b"/>
            <a:pathLst>
              <a:path h="188595">
                <a:moveTo>
                  <a:pt x="0" y="0"/>
                </a:moveTo>
                <a:lnTo>
                  <a:pt x="0" y="18798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04080" y="2744248"/>
            <a:ext cx="0" cy="188595"/>
          </a:xfrm>
          <a:custGeom>
            <a:avLst/>
            <a:gdLst/>
            <a:ahLst/>
            <a:cxnLst/>
            <a:rect l="l" t="t" r="r" b="b"/>
            <a:pathLst>
              <a:path h="188594">
                <a:moveTo>
                  <a:pt x="0" y="0"/>
                </a:moveTo>
                <a:lnTo>
                  <a:pt x="0" y="187987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04080" y="2290340"/>
            <a:ext cx="0" cy="187960"/>
          </a:xfrm>
          <a:custGeom>
            <a:avLst/>
            <a:gdLst/>
            <a:ahLst/>
            <a:cxnLst/>
            <a:rect l="l" t="t" r="r" b="b"/>
            <a:pathLst>
              <a:path h="187960">
                <a:moveTo>
                  <a:pt x="0" y="0"/>
                </a:moveTo>
                <a:lnTo>
                  <a:pt x="0" y="18789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04080" y="1822594"/>
            <a:ext cx="0" cy="187960"/>
          </a:xfrm>
          <a:custGeom>
            <a:avLst/>
            <a:gdLst/>
            <a:ahLst/>
            <a:cxnLst/>
            <a:rect l="l" t="t" r="r" b="b"/>
            <a:pathLst>
              <a:path h="187960">
                <a:moveTo>
                  <a:pt x="0" y="0"/>
                </a:moveTo>
                <a:lnTo>
                  <a:pt x="0" y="187866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429713" y="2397312"/>
            <a:ext cx="652145" cy="107314"/>
          </a:xfrm>
          <a:custGeom>
            <a:avLst/>
            <a:gdLst/>
            <a:ahLst/>
            <a:cxnLst/>
            <a:rect l="l" t="t" r="r" b="b"/>
            <a:pathLst>
              <a:path w="652145" h="107314">
                <a:moveTo>
                  <a:pt x="356097" y="0"/>
                </a:moveTo>
                <a:lnTo>
                  <a:pt x="307969" y="0"/>
                </a:lnTo>
                <a:lnTo>
                  <a:pt x="258500" y="2773"/>
                </a:lnTo>
                <a:lnTo>
                  <a:pt x="211744" y="8260"/>
                </a:lnTo>
                <a:lnTo>
                  <a:pt x="188396" y="12344"/>
                </a:lnTo>
                <a:lnTo>
                  <a:pt x="166359" y="17861"/>
                </a:lnTo>
                <a:lnTo>
                  <a:pt x="144383" y="21945"/>
                </a:lnTo>
                <a:lnTo>
                  <a:pt x="103113" y="34290"/>
                </a:lnTo>
                <a:lnTo>
                  <a:pt x="64617" y="48036"/>
                </a:lnTo>
                <a:lnTo>
                  <a:pt x="0" y="83698"/>
                </a:lnTo>
                <a:lnTo>
                  <a:pt x="16520" y="106984"/>
                </a:lnTo>
                <a:lnTo>
                  <a:pt x="30266" y="98755"/>
                </a:lnTo>
                <a:lnTo>
                  <a:pt x="60533" y="82326"/>
                </a:lnTo>
                <a:lnTo>
                  <a:pt x="76992" y="74066"/>
                </a:lnTo>
                <a:lnTo>
                  <a:pt x="94884" y="67208"/>
                </a:lnTo>
                <a:lnTo>
                  <a:pt x="114147" y="61752"/>
                </a:lnTo>
                <a:lnTo>
                  <a:pt x="133380" y="54864"/>
                </a:lnTo>
                <a:lnTo>
                  <a:pt x="173248" y="45262"/>
                </a:lnTo>
                <a:lnTo>
                  <a:pt x="217230" y="37063"/>
                </a:lnTo>
                <a:lnTo>
                  <a:pt x="262615" y="31546"/>
                </a:lnTo>
                <a:lnTo>
                  <a:pt x="309372" y="28834"/>
                </a:lnTo>
                <a:lnTo>
                  <a:pt x="546643" y="28834"/>
                </a:lnTo>
                <a:lnTo>
                  <a:pt x="532089" y="24688"/>
                </a:lnTo>
                <a:lnTo>
                  <a:pt x="511454" y="19202"/>
                </a:lnTo>
                <a:lnTo>
                  <a:pt x="468843" y="10972"/>
                </a:lnTo>
                <a:lnTo>
                  <a:pt x="402854" y="2773"/>
                </a:lnTo>
                <a:lnTo>
                  <a:pt x="356097" y="0"/>
                </a:lnTo>
                <a:close/>
              </a:path>
              <a:path w="652145" h="107314">
                <a:moveTo>
                  <a:pt x="546643" y="28834"/>
                </a:moveTo>
                <a:lnTo>
                  <a:pt x="354726" y="28834"/>
                </a:lnTo>
                <a:lnTo>
                  <a:pt x="398739" y="31546"/>
                </a:lnTo>
                <a:lnTo>
                  <a:pt x="461985" y="39806"/>
                </a:lnTo>
                <a:lnTo>
                  <a:pt x="503224" y="48036"/>
                </a:lnTo>
                <a:lnTo>
                  <a:pt x="522457" y="53492"/>
                </a:lnTo>
                <a:lnTo>
                  <a:pt x="540349" y="57637"/>
                </a:lnTo>
                <a:lnTo>
                  <a:pt x="558210" y="64465"/>
                </a:lnTo>
                <a:lnTo>
                  <a:pt x="576102" y="69982"/>
                </a:lnTo>
                <a:lnTo>
                  <a:pt x="592592" y="76809"/>
                </a:lnTo>
                <a:lnTo>
                  <a:pt x="607710" y="85039"/>
                </a:lnTo>
                <a:lnTo>
                  <a:pt x="622828" y="91927"/>
                </a:lnTo>
                <a:lnTo>
                  <a:pt x="636574" y="100126"/>
                </a:lnTo>
                <a:lnTo>
                  <a:pt x="651723" y="75438"/>
                </a:lnTo>
                <a:lnTo>
                  <a:pt x="621456" y="58978"/>
                </a:lnTo>
                <a:lnTo>
                  <a:pt x="604967" y="50779"/>
                </a:lnTo>
                <a:lnTo>
                  <a:pt x="551352" y="30175"/>
                </a:lnTo>
                <a:lnTo>
                  <a:pt x="546643" y="288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429713" y="1913138"/>
            <a:ext cx="657225" cy="107314"/>
          </a:xfrm>
          <a:custGeom>
            <a:avLst/>
            <a:gdLst/>
            <a:ahLst/>
            <a:cxnLst/>
            <a:rect l="l" t="t" r="r" b="b"/>
            <a:pathLst>
              <a:path w="657225" h="107314">
                <a:moveTo>
                  <a:pt x="16520" y="0"/>
                </a:moveTo>
                <a:lnTo>
                  <a:pt x="0" y="24780"/>
                </a:lnTo>
                <a:lnTo>
                  <a:pt x="15148" y="34350"/>
                </a:lnTo>
                <a:lnTo>
                  <a:pt x="30266" y="42550"/>
                </a:lnTo>
                <a:lnTo>
                  <a:pt x="103113" y="72694"/>
                </a:lnTo>
                <a:lnTo>
                  <a:pt x="144383" y="85100"/>
                </a:lnTo>
                <a:lnTo>
                  <a:pt x="211744" y="98846"/>
                </a:lnTo>
                <a:lnTo>
                  <a:pt x="258500" y="104180"/>
                </a:lnTo>
                <a:lnTo>
                  <a:pt x="307969" y="107045"/>
                </a:lnTo>
                <a:lnTo>
                  <a:pt x="356097" y="107045"/>
                </a:lnTo>
                <a:lnTo>
                  <a:pt x="402854" y="104180"/>
                </a:lnTo>
                <a:lnTo>
                  <a:pt x="448238" y="98846"/>
                </a:lnTo>
                <a:lnTo>
                  <a:pt x="514228" y="86441"/>
                </a:lnTo>
                <a:lnTo>
                  <a:pt x="542281" y="78242"/>
                </a:lnTo>
                <a:lnTo>
                  <a:pt x="309372" y="78242"/>
                </a:lnTo>
                <a:lnTo>
                  <a:pt x="262615" y="75377"/>
                </a:lnTo>
                <a:lnTo>
                  <a:pt x="217230" y="70012"/>
                </a:lnTo>
                <a:lnTo>
                  <a:pt x="173248" y="61813"/>
                </a:lnTo>
                <a:lnTo>
                  <a:pt x="114147" y="46756"/>
                </a:lnTo>
                <a:lnTo>
                  <a:pt x="76992" y="33009"/>
                </a:lnTo>
                <a:lnTo>
                  <a:pt x="30266" y="9723"/>
                </a:lnTo>
                <a:lnTo>
                  <a:pt x="16520" y="0"/>
                </a:lnTo>
                <a:close/>
              </a:path>
              <a:path w="657225" h="107314">
                <a:moveTo>
                  <a:pt x="636574" y="8199"/>
                </a:moveTo>
                <a:lnTo>
                  <a:pt x="622828" y="16398"/>
                </a:lnTo>
                <a:lnTo>
                  <a:pt x="607710" y="23256"/>
                </a:lnTo>
                <a:lnTo>
                  <a:pt x="592592" y="31668"/>
                </a:lnTo>
                <a:lnTo>
                  <a:pt x="576102" y="37002"/>
                </a:lnTo>
                <a:lnTo>
                  <a:pt x="558210" y="43891"/>
                </a:lnTo>
                <a:lnTo>
                  <a:pt x="522457" y="54955"/>
                </a:lnTo>
                <a:lnTo>
                  <a:pt x="503224" y="58948"/>
                </a:lnTo>
                <a:lnTo>
                  <a:pt x="482589" y="64495"/>
                </a:lnTo>
                <a:lnTo>
                  <a:pt x="461985" y="67177"/>
                </a:lnTo>
                <a:lnTo>
                  <a:pt x="441350" y="71353"/>
                </a:lnTo>
                <a:lnTo>
                  <a:pt x="420715" y="74035"/>
                </a:lnTo>
                <a:lnTo>
                  <a:pt x="354726" y="78242"/>
                </a:lnTo>
                <a:lnTo>
                  <a:pt x="542281" y="78242"/>
                </a:lnTo>
                <a:lnTo>
                  <a:pt x="554095" y="74035"/>
                </a:lnTo>
                <a:lnTo>
                  <a:pt x="573328" y="68701"/>
                </a:lnTo>
                <a:lnTo>
                  <a:pt x="592592" y="61813"/>
                </a:lnTo>
                <a:lnTo>
                  <a:pt x="610453" y="53431"/>
                </a:lnTo>
                <a:lnTo>
                  <a:pt x="626973" y="45201"/>
                </a:lnTo>
                <a:lnTo>
                  <a:pt x="657209" y="28803"/>
                </a:lnTo>
                <a:lnTo>
                  <a:pt x="636574" y="81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753518" y="2206629"/>
            <a:ext cx="0" cy="403860"/>
          </a:xfrm>
          <a:custGeom>
            <a:avLst/>
            <a:gdLst/>
            <a:ahLst/>
            <a:cxnLst/>
            <a:rect l="l" t="t" r="r" b="b"/>
            <a:pathLst>
              <a:path h="403860">
                <a:moveTo>
                  <a:pt x="0" y="0"/>
                </a:moveTo>
                <a:lnTo>
                  <a:pt x="0" y="403311"/>
                </a:lnTo>
              </a:path>
            </a:pathLst>
          </a:custGeom>
          <a:ln w="2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281245" y="2192212"/>
            <a:ext cx="944880" cy="0"/>
          </a:xfrm>
          <a:custGeom>
            <a:avLst/>
            <a:gdLst/>
            <a:ahLst/>
            <a:cxnLst/>
            <a:rect l="l" t="t" r="r" b="b"/>
            <a:pathLst>
              <a:path w="944879">
                <a:moveTo>
                  <a:pt x="0" y="0"/>
                </a:moveTo>
                <a:lnTo>
                  <a:pt x="944544" y="0"/>
                </a:lnTo>
              </a:path>
            </a:pathLst>
          </a:custGeom>
          <a:ln w="2883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753518" y="1804751"/>
            <a:ext cx="0" cy="373380"/>
          </a:xfrm>
          <a:custGeom>
            <a:avLst/>
            <a:gdLst/>
            <a:ahLst/>
            <a:cxnLst/>
            <a:rect l="l" t="t" r="r" b="b"/>
            <a:pathLst>
              <a:path h="373380">
                <a:moveTo>
                  <a:pt x="0" y="0"/>
                </a:moveTo>
                <a:lnTo>
                  <a:pt x="0" y="373044"/>
                </a:lnTo>
              </a:path>
            </a:pathLst>
          </a:custGeom>
          <a:ln w="2886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475097" y="1789663"/>
            <a:ext cx="558800" cy="835660"/>
          </a:xfrm>
          <a:custGeom>
            <a:avLst/>
            <a:gdLst/>
            <a:ahLst/>
            <a:cxnLst/>
            <a:rect l="l" t="t" r="r" b="b"/>
            <a:pathLst>
              <a:path w="558800" h="835660">
                <a:moveTo>
                  <a:pt x="6858" y="329184"/>
                </a:moveTo>
                <a:lnTo>
                  <a:pt x="1371" y="373075"/>
                </a:lnTo>
                <a:lnTo>
                  <a:pt x="0" y="395020"/>
                </a:lnTo>
                <a:lnTo>
                  <a:pt x="0" y="418307"/>
                </a:lnTo>
                <a:lnTo>
                  <a:pt x="2743" y="470580"/>
                </a:lnTo>
                <a:lnTo>
                  <a:pt x="8260" y="521360"/>
                </a:lnTo>
                <a:lnTo>
                  <a:pt x="19232" y="569274"/>
                </a:lnTo>
                <a:lnTo>
                  <a:pt x="33009" y="615909"/>
                </a:lnTo>
                <a:lnTo>
                  <a:pt x="50871" y="658428"/>
                </a:lnTo>
                <a:lnTo>
                  <a:pt x="71475" y="698205"/>
                </a:lnTo>
                <a:lnTo>
                  <a:pt x="96255" y="733866"/>
                </a:lnTo>
                <a:lnTo>
                  <a:pt x="123748" y="765413"/>
                </a:lnTo>
                <a:lnTo>
                  <a:pt x="159501" y="795588"/>
                </a:lnTo>
                <a:lnTo>
                  <a:pt x="197967" y="817504"/>
                </a:lnTo>
                <a:lnTo>
                  <a:pt x="237865" y="831220"/>
                </a:lnTo>
                <a:lnTo>
                  <a:pt x="279105" y="835334"/>
                </a:lnTo>
                <a:lnTo>
                  <a:pt x="299709" y="833963"/>
                </a:lnTo>
                <a:lnTo>
                  <a:pt x="339608" y="825733"/>
                </a:lnTo>
                <a:lnTo>
                  <a:pt x="379476" y="807933"/>
                </a:lnTo>
                <a:lnTo>
                  <a:pt x="381504" y="806531"/>
                </a:lnTo>
                <a:lnTo>
                  <a:pt x="279105" y="806531"/>
                </a:lnTo>
                <a:lnTo>
                  <a:pt x="261213" y="805159"/>
                </a:lnTo>
                <a:lnTo>
                  <a:pt x="208970" y="790072"/>
                </a:lnTo>
                <a:lnTo>
                  <a:pt x="175991" y="770869"/>
                </a:lnTo>
                <a:lnTo>
                  <a:pt x="144353" y="744839"/>
                </a:lnTo>
                <a:lnTo>
                  <a:pt x="118231" y="716005"/>
                </a:lnTo>
                <a:lnTo>
                  <a:pt x="96255" y="681715"/>
                </a:lnTo>
                <a:lnTo>
                  <a:pt x="76992" y="644712"/>
                </a:lnTo>
                <a:lnTo>
                  <a:pt x="60502" y="603564"/>
                </a:lnTo>
                <a:lnTo>
                  <a:pt x="46756" y="561045"/>
                </a:lnTo>
                <a:lnTo>
                  <a:pt x="37124" y="514471"/>
                </a:lnTo>
                <a:lnTo>
                  <a:pt x="30236" y="467715"/>
                </a:lnTo>
                <a:lnTo>
                  <a:pt x="28864" y="418307"/>
                </a:lnTo>
                <a:lnTo>
                  <a:pt x="28948" y="395020"/>
                </a:lnTo>
                <a:lnTo>
                  <a:pt x="30236" y="374416"/>
                </a:lnTo>
                <a:lnTo>
                  <a:pt x="33009" y="352470"/>
                </a:lnTo>
                <a:lnTo>
                  <a:pt x="35753" y="332049"/>
                </a:lnTo>
                <a:lnTo>
                  <a:pt x="6858" y="329184"/>
                </a:lnTo>
                <a:close/>
              </a:path>
              <a:path w="558800" h="835660">
                <a:moveTo>
                  <a:pt x="381363" y="28803"/>
                </a:moveTo>
                <a:lnTo>
                  <a:pt x="279105" y="28803"/>
                </a:lnTo>
                <a:lnTo>
                  <a:pt x="296966" y="30144"/>
                </a:lnTo>
                <a:lnTo>
                  <a:pt x="314858" y="33009"/>
                </a:lnTo>
                <a:lnTo>
                  <a:pt x="365729" y="53614"/>
                </a:lnTo>
                <a:lnTo>
                  <a:pt x="398708" y="76901"/>
                </a:lnTo>
                <a:lnTo>
                  <a:pt x="439948" y="120792"/>
                </a:lnTo>
                <a:lnTo>
                  <a:pt x="461954" y="153619"/>
                </a:lnTo>
                <a:lnTo>
                  <a:pt x="481218" y="190652"/>
                </a:lnTo>
                <a:lnTo>
                  <a:pt x="499079" y="231861"/>
                </a:lnTo>
                <a:lnTo>
                  <a:pt x="511454" y="275752"/>
                </a:lnTo>
                <a:lnTo>
                  <a:pt x="521086" y="320984"/>
                </a:lnTo>
                <a:lnTo>
                  <a:pt x="527944" y="369082"/>
                </a:lnTo>
                <a:lnTo>
                  <a:pt x="529315" y="418307"/>
                </a:lnTo>
                <a:lnTo>
                  <a:pt x="527944" y="458175"/>
                </a:lnTo>
                <a:lnTo>
                  <a:pt x="523829" y="496549"/>
                </a:lnTo>
                <a:lnTo>
                  <a:pt x="510082" y="569274"/>
                </a:lnTo>
                <a:lnTo>
                  <a:pt x="486704" y="635111"/>
                </a:lnTo>
                <a:lnTo>
                  <a:pt x="456468" y="692688"/>
                </a:lnTo>
                <a:lnTo>
                  <a:pt x="419343" y="740724"/>
                </a:lnTo>
                <a:lnTo>
                  <a:pt x="376702" y="776356"/>
                </a:lnTo>
                <a:lnTo>
                  <a:pt x="329976" y="798301"/>
                </a:lnTo>
                <a:lnTo>
                  <a:pt x="279105" y="806531"/>
                </a:lnTo>
                <a:lnTo>
                  <a:pt x="381504" y="806531"/>
                </a:lnTo>
                <a:lnTo>
                  <a:pt x="415198" y="781842"/>
                </a:lnTo>
                <a:lnTo>
                  <a:pt x="460583" y="733866"/>
                </a:lnTo>
                <a:lnTo>
                  <a:pt x="485333" y="698205"/>
                </a:lnTo>
                <a:lnTo>
                  <a:pt x="507339" y="658428"/>
                </a:lnTo>
                <a:lnTo>
                  <a:pt x="525200" y="615909"/>
                </a:lnTo>
                <a:lnTo>
                  <a:pt x="538947" y="569274"/>
                </a:lnTo>
                <a:lnTo>
                  <a:pt x="549950" y="521360"/>
                </a:lnTo>
                <a:lnTo>
                  <a:pt x="555467" y="470580"/>
                </a:lnTo>
                <a:lnTo>
                  <a:pt x="558210" y="418307"/>
                </a:lnTo>
                <a:lnTo>
                  <a:pt x="555467" y="366186"/>
                </a:lnTo>
                <a:lnTo>
                  <a:pt x="549950" y="315437"/>
                </a:lnTo>
                <a:lnTo>
                  <a:pt x="538947" y="266212"/>
                </a:lnTo>
                <a:lnTo>
                  <a:pt x="525200" y="220797"/>
                </a:lnTo>
                <a:lnTo>
                  <a:pt x="507339" y="176905"/>
                </a:lnTo>
                <a:lnTo>
                  <a:pt x="485333" y="137220"/>
                </a:lnTo>
                <a:lnTo>
                  <a:pt x="460583" y="101528"/>
                </a:lnTo>
                <a:lnTo>
                  <a:pt x="433090" y="70043"/>
                </a:lnTo>
                <a:lnTo>
                  <a:pt x="397337" y="39898"/>
                </a:lnTo>
                <a:lnTo>
                  <a:pt x="381363" y="28803"/>
                </a:lnTo>
                <a:close/>
              </a:path>
              <a:path w="558800" h="835660">
                <a:moveTo>
                  <a:pt x="279105" y="0"/>
                </a:moveTo>
                <a:lnTo>
                  <a:pt x="235092" y="5547"/>
                </a:lnTo>
                <a:lnTo>
                  <a:pt x="192481" y="20604"/>
                </a:lnTo>
                <a:lnTo>
                  <a:pt x="152613" y="45415"/>
                </a:lnTo>
                <a:lnTo>
                  <a:pt x="116860" y="78242"/>
                </a:lnTo>
                <a:lnTo>
                  <a:pt x="85252" y="117927"/>
                </a:lnTo>
                <a:lnTo>
                  <a:pt x="56357" y="166024"/>
                </a:lnTo>
                <a:lnTo>
                  <a:pt x="34381" y="218114"/>
                </a:lnTo>
                <a:lnTo>
                  <a:pt x="16520" y="277093"/>
                </a:lnTo>
                <a:lnTo>
                  <a:pt x="43982" y="288157"/>
                </a:lnTo>
                <a:lnTo>
                  <a:pt x="50871" y="259354"/>
                </a:lnTo>
                <a:lnTo>
                  <a:pt x="60502" y="230520"/>
                </a:lnTo>
                <a:lnTo>
                  <a:pt x="82478" y="176905"/>
                </a:lnTo>
                <a:lnTo>
                  <a:pt x="111373" y="130332"/>
                </a:lnTo>
                <a:lnTo>
                  <a:pt x="144353" y="90647"/>
                </a:lnTo>
                <a:lnTo>
                  <a:pt x="175991" y="64495"/>
                </a:lnTo>
                <a:lnTo>
                  <a:pt x="208970" y="45415"/>
                </a:lnTo>
                <a:lnTo>
                  <a:pt x="261213" y="30144"/>
                </a:lnTo>
                <a:lnTo>
                  <a:pt x="279105" y="28803"/>
                </a:lnTo>
                <a:lnTo>
                  <a:pt x="381363" y="28803"/>
                </a:lnTo>
                <a:lnTo>
                  <a:pt x="379476" y="27492"/>
                </a:lnTo>
                <a:lnTo>
                  <a:pt x="360212" y="17952"/>
                </a:lnTo>
                <a:lnTo>
                  <a:pt x="339608" y="9723"/>
                </a:lnTo>
                <a:lnTo>
                  <a:pt x="320344" y="4206"/>
                </a:lnTo>
                <a:lnTo>
                  <a:pt x="299709" y="1524"/>
                </a:lnTo>
                <a:lnTo>
                  <a:pt x="2791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481956" y="2066757"/>
            <a:ext cx="37465" cy="55244"/>
          </a:xfrm>
          <a:custGeom>
            <a:avLst/>
            <a:gdLst/>
            <a:ahLst/>
            <a:cxnLst/>
            <a:rect l="l" t="t" r="r" b="b"/>
            <a:pathLst>
              <a:path w="37465" h="55244">
                <a:moveTo>
                  <a:pt x="9662" y="0"/>
                </a:moveTo>
                <a:lnTo>
                  <a:pt x="6888" y="12405"/>
                </a:lnTo>
                <a:lnTo>
                  <a:pt x="4145" y="26121"/>
                </a:lnTo>
                <a:lnTo>
                  <a:pt x="2773" y="38343"/>
                </a:lnTo>
                <a:lnTo>
                  <a:pt x="0" y="52090"/>
                </a:lnTo>
                <a:lnTo>
                  <a:pt x="28895" y="54955"/>
                </a:lnTo>
                <a:lnTo>
                  <a:pt x="31638" y="33009"/>
                </a:lnTo>
                <a:lnTo>
                  <a:pt x="37124" y="11064"/>
                </a:lnTo>
                <a:lnTo>
                  <a:pt x="96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267499" y="1789663"/>
            <a:ext cx="973455" cy="835660"/>
          </a:xfrm>
          <a:custGeom>
            <a:avLst/>
            <a:gdLst/>
            <a:ahLst/>
            <a:cxnLst/>
            <a:rect l="l" t="t" r="r" b="b"/>
            <a:pathLst>
              <a:path w="973454" h="835660">
                <a:moveTo>
                  <a:pt x="49469" y="532211"/>
                </a:moveTo>
                <a:lnTo>
                  <a:pt x="43982" y="536356"/>
                </a:lnTo>
                <a:lnTo>
                  <a:pt x="37094" y="539099"/>
                </a:lnTo>
                <a:lnTo>
                  <a:pt x="31638" y="543184"/>
                </a:lnTo>
                <a:lnTo>
                  <a:pt x="24719" y="545957"/>
                </a:lnTo>
                <a:lnTo>
                  <a:pt x="33009" y="565129"/>
                </a:lnTo>
                <a:lnTo>
                  <a:pt x="41239" y="584332"/>
                </a:lnTo>
                <a:lnTo>
                  <a:pt x="87965" y="657057"/>
                </a:lnTo>
                <a:lnTo>
                  <a:pt x="118231" y="689975"/>
                </a:lnTo>
                <a:lnTo>
                  <a:pt x="155356" y="722894"/>
                </a:lnTo>
                <a:lnTo>
                  <a:pt x="195224" y="751667"/>
                </a:lnTo>
                <a:lnTo>
                  <a:pt x="237835" y="776356"/>
                </a:lnTo>
                <a:lnTo>
                  <a:pt x="307969" y="806531"/>
                </a:lnTo>
                <a:lnTo>
                  <a:pt x="357469" y="820277"/>
                </a:lnTo>
                <a:lnTo>
                  <a:pt x="408340" y="829878"/>
                </a:lnTo>
                <a:lnTo>
                  <a:pt x="460583" y="835334"/>
                </a:lnTo>
                <a:lnTo>
                  <a:pt x="512826" y="835334"/>
                </a:lnTo>
                <a:lnTo>
                  <a:pt x="565068" y="829878"/>
                </a:lnTo>
                <a:lnTo>
                  <a:pt x="591190" y="825733"/>
                </a:lnTo>
                <a:lnTo>
                  <a:pt x="615939" y="820277"/>
                </a:lnTo>
                <a:lnTo>
                  <a:pt x="665439" y="806531"/>
                </a:lnTo>
                <a:lnTo>
                  <a:pt x="461954" y="806531"/>
                </a:lnTo>
                <a:lnTo>
                  <a:pt x="412455" y="801044"/>
                </a:lnTo>
                <a:lnTo>
                  <a:pt x="364327" y="792815"/>
                </a:lnTo>
                <a:lnTo>
                  <a:pt x="317601" y="779099"/>
                </a:lnTo>
                <a:lnTo>
                  <a:pt x="272216" y="761268"/>
                </a:lnTo>
                <a:lnTo>
                  <a:pt x="230977" y="740724"/>
                </a:lnTo>
                <a:lnTo>
                  <a:pt x="171846" y="700918"/>
                </a:lnTo>
                <a:lnTo>
                  <a:pt x="122377" y="654283"/>
                </a:lnTo>
                <a:lnTo>
                  <a:pt x="109971" y="637824"/>
                </a:lnTo>
                <a:lnTo>
                  <a:pt x="96255" y="621395"/>
                </a:lnTo>
                <a:lnTo>
                  <a:pt x="85222" y="604936"/>
                </a:lnTo>
                <a:lnTo>
                  <a:pt x="74218" y="587075"/>
                </a:lnTo>
                <a:lnTo>
                  <a:pt x="64617" y="569274"/>
                </a:lnTo>
                <a:lnTo>
                  <a:pt x="56357" y="551413"/>
                </a:lnTo>
                <a:lnTo>
                  <a:pt x="49469" y="532211"/>
                </a:lnTo>
                <a:close/>
              </a:path>
              <a:path w="973454" h="835660">
                <a:moveTo>
                  <a:pt x="665439" y="28803"/>
                </a:moveTo>
                <a:lnTo>
                  <a:pt x="511454" y="28803"/>
                </a:lnTo>
                <a:lnTo>
                  <a:pt x="560953" y="34350"/>
                </a:lnTo>
                <a:lnTo>
                  <a:pt x="585703" y="38557"/>
                </a:lnTo>
                <a:lnTo>
                  <a:pt x="633801" y="49408"/>
                </a:lnTo>
                <a:lnTo>
                  <a:pt x="679185" y="64495"/>
                </a:lnTo>
                <a:lnTo>
                  <a:pt x="742431" y="95981"/>
                </a:lnTo>
                <a:lnTo>
                  <a:pt x="782299" y="120792"/>
                </a:lnTo>
                <a:lnTo>
                  <a:pt x="800160" y="135879"/>
                </a:lnTo>
                <a:lnTo>
                  <a:pt x="818052" y="149626"/>
                </a:lnTo>
                <a:lnTo>
                  <a:pt x="859292" y="193487"/>
                </a:lnTo>
                <a:lnTo>
                  <a:pt x="900531" y="252465"/>
                </a:lnTo>
                <a:lnTo>
                  <a:pt x="928024" y="315437"/>
                </a:lnTo>
                <a:lnTo>
                  <a:pt x="943173" y="384139"/>
                </a:lnTo>
                <a:lnTo>
                  <a:pt x="944544" y="418307"/>
                </a:lnTo>
                <a:lnTo>
                  <a:pt x="941801" y="458175"/>
                </a:lnTo>
                <a:lnTo>
                  <a:pt x="934913" y="496549"/>
                </a:lnTo>
                <a:lnTo>
                  <a:pt x="923909" y="533613"/>
                </a:lnTo>
                <a:lnTo>
                  <a:pt x="908791" y="569274"/>
                </a:lnTo>
                <a:lnTo>
                  <a:pt x="889528" y="603564"/>
                </a:lnTo>
                <a:lnTo>
                  <a:pt x="866180" y="635111"/>
                </a:lnTo>
                <a:lnTo>
                  <a:pt x="840059" y="665286"/>
                </a:lnTo>
                <a:lnTo>
                  <a:pt x="809792" y="692688"/>
                </a:lnTo>
                <a:lnTo>
                  <a:pt x="776813" y="717377"/>
                </a:lnTo>
                <a:lnTo>
                  <a:pt x="742431" y="740724"/>
                </a:lnTo>
                <a:lnTo>
                  <a:pt x="703935" y="759896"/>
                </a:lnTo>
                <a:lnTo>
                  <a:pt x="664067" y="776356"/>
                </a:lnTo>
                <a:lnTo>
                  <a:pt x="622797" y="788730"/>
                </a:lnTo>
                <a:lnTo>
                  <a:pt x="578815" y="798301"/>
                </a:lnTo>
                <a:lnTo>
                  <a:pt x="533430" y="805159"/>
                </a:lnTo>
                <a:lnTo>
                  <a:pt x="486704" y="806531"/>
                </a:lnTo>
                <a:lnTo>
                  <a:pt x="665439" y="806531"/>
                </a:lnTo>
                <a:lnTo>
                  <a:pt x="712195" y="787359"/>
                </a:lnTo>
                <a:lnTo>
                  <a:pt x="757549" y="764011"/>
                </a:lnTo>
                <a:lnTo>
                  <a:pt x="798789" y="737951"/>
                </a:lnTo>
                <a:lnTo>
                  <a:pt x="837285" y="706404"/>
                </a:lnTo>
                <a:lnTo>
                  <a:pt x="881298" y="661141"/>
                </a:lnTo>
                <a:lnTo>
                  <a:pt x="906048" y="629594"/>
                </a:lnTo>
                <a:lnTo>
                  <a:pt x="943173" y="562386"/>
                </a:lnTo>
                <a:lnTo>
                  <a:pt x="965149" y="492526"/>
                </a:lnTo>
                <a:lnTo>
                  <a:pt x="973409" y="418307"/>
                </a:lnTo>
                <a:lnTo>
                  <a:pt x="972037" y="381274"/>
                </a:lnTo>
                <a:lnTo>
                  <a:pt x="955548" y="307238"/>
                </a:lnTo>
                <a:lnTo>
                  <a:pt x="925281" y="238719"/>
                </a:lnTo>
                <a:lnTo>
                  <a:pt x="906048" y="205709"/>
                </a:lnTo>
                <a:lnTo>
                  <a:pt x="881298" y="174223"/>
                </a:lnTo>
                <a:lnTo>
                  <a:pt x="855177" y="145420"/>
                </a:lnTo>
                <a:lnTo>
                  <a:pt x="818052" y="112593"/>
                </a:lnTo>
                <a:lnTo>
                  <a:pt x="778184" y="83759"/>
                </a:lnTo>
                <a:lnTo>
                  <a:pt x="735543" y="58948"/>
                </a:lnTo>
                <a:lnTo>
                  <a:pt x="690189" y="38557"/>
                </a:lnTo>
                <a:lnTo>
                  <a:pt x="665439" y="28803"/>
                </a:lnTo>
                <a:close/>
              </a:path>
              <a:path w="973454" h="835660">
                <a:moveTo>
                  <a:pt x="512826" y="0"/>
                </a:moveTo>
                <a:lnTo>
                  <a:pt x="486704" y="0"/>
                </a:lnTo>
                <a:lnTo>
                  <a:pt x="437205" y="2865"/>
                </a:lnTo>
                <a:lnTo>
                  <a:pt x="389077" y="8199"/>
                </a:lnTo>
                <a:lnTo>
                  <a:pt x="342320" y="19263"/>
                </a:lnTo>
                <a:lnTo>
                  <a:pt x="296966" y="33009"/>
                </a:lnTo>
                <a:lnTo>
                  <a:pt x="254355" y="50749"/>
                </a:lnTo>
                <a:lnTo>
                  <a:pt x="214457" y="71353"/>
                </a:lnTo>
                <a:lnTo>
                  <a:pt x="177363" y="95981"/>
                </a:lnTo>
                <a:lnTo>
                  <a:pt x="142981" y="122133"/>
                </a:lnTo>
                <a:lnTo>
                  <a:pt x="111343" y="152278"/>
                </a:lnTo>
                <a:lnTo>
                  <a:pt x="83850" y="185287"/>
                </a:lnTo>
                <a:lnTo>
                  <a:pt x="59131" y="219456"/>
                </a:lnTo>
                <a:lnTo>
                  <a:pt x="38496" y="255148"/>
                </a:lnTo>
                <a:lnTo>
                  <a:pt x="21976" y="293491"/>
                </a:lnTo>
                <a:lnTo>
                  <a:pt x="9601" y="334731"/>
                </a:lnTo>
                <a:lnTo>
                  <a:pt x="2743" y="375940"/>
                </a:lnTo>
                <a:lnTo>
                  <a:pt x="0" y="418307"/>
                </a:lnTo>
                <a:lnTo>
                  <a:pt x="1371" y="440253"/>
                </a:lnTo>
                <a:lnTo>
                  <a:pt x="2743" y="460857"/>
                </a:lnTo>
                <a:lnTo>
                  <a:pt x="6888" y="482803"/>
                </a:lnTo>
                <a:lnTo>
                  <a:pt x="10972" y="503407"/>
                </a:lnTo>
                <a:lnTo>
                  <a:pt x="39867" y="499414"/>
                </a:lnTo>
                <a:lnTo>
                  <a:pt x="35722" y="480120"/>
                </a:lnTo>
                <a:lnTo>
                  <a:pt x="31638" y="459516"/>
                </a:lnTo>
                <a:lnTo>
                  <a:pt x="30236" y="438912"/>
                </a:lnTo>
                <a:lnTo>
                  <a:pt x="28864" y="418307"/>
                </a:lnTo>
                <a:lnTo>
                  <a:pt x="30236" y="384139"/>
                </a:lnTo>
                <a:lnTo>
                  <a:pt x="45354" y="315437"/>
                </a:lnTo>
                <a:lnTo>
                  <a:pt x="72847" y="252465"/>
                </a:lnTo>
                <a:lnTo>
                  <a:pt x="112715" y="193487"/>
                </a:lnTo>
                <a:lnTo>
                  <a:pt x="153984" y="149626"/>
                </a:lnTo>
                <a:lnTo>
                  <a:pt x="171846" y="135879"/>
                </a:lnTo>
                <a:lnTo>
                  <a:pt x="191109" y="120792"/>
                </a:lnTo>
                <a:lnTo>
                  <a:pt x="230977" y="95981"/>
                </a:lnTo>
                <a:lnTo>
                  <a:pt x="272216" y="74035"/>
                </a:lnTo>
                <a:lnTo>
                  <a:pt x="317601" y="56296"/>
                </a:lnTo>
                <a:lnTo>
                  <a:pt x="387705" y="38557"/>
                </a:lnTo>
                <a:lnTo>
                  <a:pt x="461954" y="28803"/>
                </a:lnTo>
                <a:lnTo>
                  <a:pt x="665439" y="28803"/>
                </a:lnTo>
                <a:lnTo>
                  <a:pt x="615939" y="15087"/>
                </a:lnTo>
                <a:lnTo>
                  <a:pt x="591190" y="9723"/>
                </a:lnTo>
                <a:lnTo>
                  <a:pt x="565068" y="5547"/>
                </a:lnTo>
                <a:lnTo>
                  <a:pt x="5128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278472" y="2289078"/>
            <a:ext cx="38735" cy="46990"/>
          </a:xfrm>
          <a:custGeom>
            <a:avLst/>
            <a:gdLst/>
            <a:ahLst/>
            <a:cxnLst/>
            <a:rect l="l" t="t" r="r" b="b"/>
            <a:pathLst>
              <a:path w="38734" h="46989">
                <a:moveTo>
                  <a:pt x="28895" y="0"/>
                </a:moveTo>
                <a:lnTo>
                  <a:pt x="0" y="3992"/>
                </a:lnTo>
                <a:lnTo>
                  <a:pt x="5516" y="25968"/>
                </a:lnTo>
                <a:lnTo>
                  <a:pt x="9631" y="35570"/>
                </a:lnTo>
                <a:lnTo>
                  <a:pt x="13746" y="46542"/>
                </a:lnTo>
                <a:lnTo>
                  <a:pt x="20665" y="43769"/>
                </a:lnTo>
                <a:lnTo>
                  <a:pt x="26121" y="39684"/>
                </a:lnTo>
                <a:lnTo>
                  <a:pt x="33009" y="36941"/>
                </a:lnTo>
                <a:lnTo>
                  <a:pt x="38496" y="32796"/>
                </a:lnTo>
                <a:lnTo>
                  <a:pt x="33009" y="16398"/>
                </a:lnTo>
                <a:lnTo>
                  <a:pt x="31638" y="8199"/>
                </a:lnTo>
                <a:lnTo>
                  <a:pt x="2889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198735" y="3970507"/>
            <a:ext cx="70485" cy="41275"/>
          </a:xfrm>
          <a:custGeom>
            <a:avLst/>
            <a:gdLst/>
            <a:ahLst/>
            <a:cxnLst/>
            <a:rect l="l" t="t" r="r" b="b"/>
            <a:pathLst>
              <a:path w="70484" h="41275">
                <a:moveTo>
                  <a:pt x="0" y="41148"/>
                </a:moveTo>
                <a:lnTo>
                  <a:pt x="70127" y="41148"/>
                </a:lnTo>
                <a:lnTo>
                  <a:pt x="70127" y="0"/>
                </a:lnTo>
                <a:lnTo>
                  <a:pt x="0" y="0"/>
                </a:lnTo>
                <a:lnTo>
                  <a:pt x="0" y="41148"/>
                </a:lnTo>
                <a:close/>
              </a:path>
            </a:pathLst>
          </a:custGeom>
          <a:solidFill>
            <a:srgbClr val="A7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344491" y="3970507"/>
            <a:ext cx="70485" cy="41275"/>
          </a:xfrm>
          <a:custGeom>
            <a:avLst/>
            <a:gdLst/>
            <a:ahLst/>
            <a:cxnLst/>
            <a:rect l="l" t="t" r="r" b="b"/>
            <a:pathLst>
              <a:path w="70484" h="41275">
                <a:moveTo>
                  <a:pt x="0" y="41148"/>
                </a:moveTo>
                <a:lnTo>
                  <a:pt x="70115" y="41148"/>
                </a:lnTo>
                <a:lnTo>
                  <a:pt x="70115" y="0"/>
                </a:lnTo>
                <a:lnTo>
                  <a:pt x="0" y="0"/>
                </a:lnTo>
                <a:lnTo>
                  <a:pt x="0" y="41148"/>
                </a:lnTo>
                <a:close/>
              </a:path>
            </a:pathLst>
          </a:custGeom>
          <a:solidFill>
            <a:srgbClr val="A7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096993" y="3944456"/>
            <a:ext cx="40005" cy="68580"/>
          </a:xfrm>
          <a:custGeom>
            <a:avLst/>
            <a:gdLst/>
            <a:ahLst/>
            <a:cxnLst/>
            <a:rect l="l" t="t" r="r" b="b"/>
            <a:pathLst>
              <a:path w="40004" h="68579">
                <a:moveTo>
                  <a:pt x="0" y="68568"/>
                </a:moveTo>
                <a:lnTo>
                  <a:pt x="39873" y="68568"/>
                </a:lnTo>
                <a:lnTo>
                  <a:pt x="39873" y="0"/>
                </a:lnTo>
                <a:lnTo>
                  <a:pt x="0" y="0"/>
                </a:lnTo>
                <a:lnTo>
                  <a:pt x="0" y="68568"/>
                </a:lnTo>
                <a:close/>
              </a:path>
            </a:pathLst>
          </a:custGeom>
          <a:solidFill>
            <a:srgbClr val="A7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96993" y="3781232"/>
            <a:ext cx="40005" cy="68580"/>
          </a:xfrm>
          <a:custGeom>
            <a:avLst/>
            <a:gdLst/>
            <a:ahLst/>
            <a:cxnLst/>
            <a:rect l="l" t="t" r="r" b="b"/>
            <a:pathLst>
              <a:path w="40004" h="68579">
                <a:moveTo>
                  <a:pt x="0" y="68580"/>
                </a:moveTo>
                <a:lnTo>
                  <a:pt x="39873" y="68580"/>
                </a:lnTo>
                <a:lnTo>
                  <a:pt x="39873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solidFill>
            <a:srgbClr val="A7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096993" y="3618006"/>
            <a:ext cx="40005" cy="68580"/>
          </a:xfrm>
          <a:custGeom>
            <a:avLst/>
            <a:gdLst/>
            <a:ahLst/>
            <a:cxnLst/>
            <a:rect l="l" t="t" r="r" b="b"/>
            <a:pathLst>
              <a:path w="40004" h="68579">
                <a:moveTo>
                  <a:pt x="0" y="68580"/>
                </a:moveTo>
                <a:lnTo>
                  <a:pt x="39873" y="68580"/>
                </a:lnTo>
                <a:lnTo>
                  <a:pt x="39873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solidFill>
            <a:srgbClr val="A7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7096993" y="3454786"/>
            <a:ext cx="40005" cy="68580"/>
          </a:xfrm>
          <a:custGeom>
            <a:avLst/>
            <a:gdLst/>
            <a:ahLst/>
            <a:cxnLst/>
            <a:rect l="l" t="t" r="r" b="b"/>
            <a:pathLst>
              <a:path w="40004" h="68579">
                <a:moveTo>
                  <a:pt x="0" y="68580"/>
                </a:moveTo>
                <a:lnTo>
                  <a:pt x="39873" y="68580"/>
                </a:lnTo>
                <a:lnTo>
                  <a:pt x="39873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solidFill>
            <a:srgbClr val="A7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096993" y="3291598"/>
            <a:ext cx="40005" cy="70485"/>
          </a:xfrm>
          <a:custGeom>
            <a:avLst/>
            <a:gdLst/>
            <a:ahLst/>
            <a:cxnLst/>
            <a:rect l="l" t="t" r="r" b="b"/>
            <a:pathLst>
              <a:path w="40004" h="70485">
                <a:moveTo>
                  <a:pt x="0" y="69949"/>
                </a:moveTo>
                <a:lnTo>
                  <a:pt x="39873" y="69949"/>
                </a:lnTo>
                <a:lnTo>
                  <a:pt x="39873" y="0"/>
                </a:lnTo>
                <a:lnTo>
                  <a:pt x="0" y="0"/>
                </a:lnTo>
                <a:lnTo>
                  <a:pt x="0" y="69949"/>
                </a:lnTo>
                <a:close/>
              </a:path>
            </a:pathLst>
          </a:custGeom>
          <a:solidFill>
            <a:srgbClr val="A7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096993" y="3129747"/>
            <a:ext cx="40005" cy="68580"/>
          </a:xfrm>
          <a:custGeom>
            <a:avLst/>
            <a:gdLst/>
            <a:ahLst/>
            <a:cxnLst/>
            <a:rect l="l" t="t" r="r" b="b"/>
            <a:pathLst>
              <a:path w="40004" h="68580">
                <a:moveTo>
                  <a:pt x="0" y="68580"/>
                </a:moveTo>
                <a:lnTo>
                  <a:pt x="39873" y="68580"/>
                </a:lnTo>
                <a:lnTo>
                  <a:pt x="39873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solidFill>
            <a:srgbClr val="A7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096993" y="2966526"/>
            <a:ext cx="40005" cy="68580"/>
          </a:xfrm>
          <a:custGeom>
            <a:avLst/>
            <a:gdLst/>
            <a:ahLst/>
            <a:cxnLst/>
            <a:rect l="l" t="t" r="r" b="b"/>
            <a:pathLst>
              <a:path w="40004" h="68580">
                <a:moveTo>
                  <a:pt x="0" y="68580"/>
                </a:moveTo>
                <a:lnTo>
                  <a:pt x="39873" y="68580"/>
                </a:lnTo>
                <a:lnTo>
                  <a:pt x="39873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solidFill>
            <a:srgbClr val="A7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033748" y="2596194"/>
            <a:ext cx="173355" cy="90805"/>
          </a:xfrm>
          <a:custGeom>
            <a:avLst/>
            <a:gdLst/>
            <a:ahLst/>
            <a:cxnLst/>
            <a:rect l="l" t="t" r="r" b="b"/>
            <a:pathLst>
              <a:path w="173354" h="90805">
                <a:moveTo>
                  <a:pt x="86624" y="0"/>
                </a:moveTo>
                <a:lnTo>
                  <a:pt x="0" y="90556"/>
                </a:lnTo>
                <a:lnTo>
                  <a:pt x="173248" y="90556"/>
                </a:lnTo>
                <a:lnTo>
                  <a:pt x="86624" y="0"/>
                </a:lnTo>
                <a:close/>
              </a:path>
            </a:pathLst>
          </a:custGeom>
          <a:solidFill>
            <a:srgbClr val="A7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096993" y="2804706"/>
            <a:ext cx="40005" cy="67310"/>
          </a:xfrm>
          <a:custGeom>
            <a:avLst/>
            <a:gdLst/>
            <a:ahLst/>
            <a:cxnLst/>
            <a:rect l="l" t="t" r="r" b="b"/>
            <a:pathLst>
              <a:path w="40004" h="67310">
                <a:moveTo>
                  <a:pt x="0" y="67210"/>
                </a:moveTo>
                <a:lnTo>
                  <a:pt x="39873" y="67210"/>
                </a:lnTo>
                <a:lnTo>
                  <a:pt x="39873" y="0"/>
                </a:lnTo>
                <a:lnTo>
                  <a:pt x="0" y="0"/>
                </a:lnTo>
                <a:lnTo>
                  <a:pt x="0" y="67210"/>
                </a:lnTo>
                <a:close/>
              </a:path>
            </a:pathLst>
          </a:custGeom>
          <a:solidFill>
            <a:srgbClr val="A7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096993" y="2674376"/>
            <a:ext cx="40005" cy="68580"/>
          </a:xfrm>
          <a:custGeom>
            <a:avLst/>
            <a:gdLst/>
            <a:ahLst/>
            <a:cxnLst/>
            <a:rect l="l" t="t" r="r" b="b"/>
            <a:pathLst>
              <a:path w="40004" h="68580">
                <a:moveTo>
                  <a:pt x="0" y="68580"/>
                </a:moveTo>
                <a:lnTo>
                  <a:pt x="39873" y="68580"/>
                </a:lnTo>
                <a:lnTo>
                  <a:pt x="39873" y="0"/>
                </a:lnTo>
                <a:lnTo>
                  <a:pt x="0" y="0"/>
                </a:lnTo>
                <a:lnTo>
                  <a:pt x="0" y="68580"/>
                </a:lnTo>
                <a:close/>
              </a:path>
            </a:pathLst>
          </a:custGeom>
          <a:solidFill>
            <a:srgbClr val="A7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257398" y="2860913"/>
            <a:ext cx="225491" cy="24277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399477" y="3061167"/>
            <a:ext cx="1133475" cy="1159510"/>
          </a:xfrm>
          <a:custGeom>
            <a:avLst/>
            <a:gdLst/>
            <a:ahLst/>
            <a:cxnLst/>
            <a:rect l="l" t="t" r="r" b="b"/>
            <a:pathLst>
              <a:path w="1133475" h="1159510">
                <a:moveTo>
                  <a:pt x="1051803" y="525322"/>
                </a:moveTo>
                <a:lnTo>
                  <a:pt x="104485" y="525322"/>
                </a:lnTo>
                <a:lnTo>
                  <a:pt x="104485" y="1158977"/>
                </a:lnTo>
                <a:lnTo>
                  <a:pt x="1051803" y="1158977"/>
                </a:lnTo>
                <a:lnTo>
                  <a:pt x="1051803" y="525322"/>
                </a:lnTo>
                <a:close/>
              </a:path>
              <a:path w="1133475" h="1159510">
                <a:moveTo>
                  <a:pt x="774070" y="0"/>
                </a:moveTo>
                <a:lnTo>
                  <a:pt x="382219" y="0"/>
                </a:lnTo>
                <a:lnTo>
                  <a:pt x="0" y="525322"/>
                </a:lnTo>
                <a:lnTo>
                  <a:pt x="1133306" y="525322"/>
                </a:lnTo>
                <a:lnTo>
                  <a:pt x="1133306" y="483329"/>
                </a:lnTo>
                <a:lnTo>
                  <a:pt x="7740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843570" y="3106429"/>
            <a:ext cx="660400" cy="1083945"/>
          </a:xfrm>
          <a:custGeom>
            <a:avLst/>
            <a:gdLst/>
            <a:ahLst/>
            <a:cxnLst/>
            <a:rect l="l" t="t" r="r" b="b"/>
            <a:pathLst>
              <a:path w="660400" h="1083945">
                <a:moveTo>
                  <a:pt x="577443" y="449884"/>
                </a:moveTo>
                <a:lnTo>
                  <a:pt x="75620" y="449884"/>
                </a:lnTo>
                <a:lnTo>
                  <a:pt x="75620" y="1083533"/>
                </a:lnTo>
                <a:lnTo>
                  <a:pt x="577443" y="1083533"/>
                </a:lnTo>
                <a:lnTo>
                  <a:pt x="577443" y="449884"/>
                </a:lnTo>
                <a:close/>
              </a:path>
              <a:path w="660400" h="1083945">
                <a:moveTo>
                  <a:pt x="329976" y="0"/>
                </a:moveTo>
                <a:lnTo>
                  <a:pt x="0" y="449884"/>
                </a:lnTo>
                <a:lnTo>
                  <a:pt x="659952" y="449884"/>
                </a:lnTo>
                <a:lnTo>
                  <a:pt x="329976" y="0"/>
                </a:lnTo>
                <a:close/>
              </a:path>
            </a:pathLst>
          </a:custGeom>
          <a:solidFill>
            <a:srgbClr val="7FF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458608" y="3096828"/>
            <a:ext cx="685165" cy="459740"/>
          </a:xfrm>
          <a:custGeom>
            <a:avLst/>
            <a:gdLst/>
            <a:ahLst/>
            <a:cxnLst/>
            <a:rect l="l" t="t" r="r" b="b"/>
            <a:pathLst>
              <a:path w="685165" h="459739">
                <a:moveTo>
                  <a:pt x="684672" y="0"/>
                </a:moveTo>
                <a:lnTo>
                  <a:pt x="338206" y="0"/>
                </a:lnTo>
                <a:lnTo>
                  <a:pt x="0" y="459486"/>
                </a:lnTo>
                <a:lnTo>
                  <a:pt x="347837" y="459486"/>
                </a:lnTo>
                <a:lnTo>
                  <a:pt x="684672" y="0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534229" y="3586483"/>
            <a:ext cx="354965" cy="603885"/>
          </a:xfrm>
          <a:custGeom>
            <a:avLst/>
            <a:gdLst/>
            <a:ahLst/>
            <a:cxnLst/>
            <a:rect l="l" t="t" r="r" b="b"/>
            <a:pathLst>
              <a:path w="354965" h="603885">
                <a:moveTo>
                  <a:pt x="0" y="603479"/>
                </a:moveTo>
                <a:lnTo>
                  <a:pt x="354723" y="603479"/>
                </a:lnTo>
                <a:lnTo>
                  <a:pt x="354723" y="0"/>
                </a:lnTo>
                <a:lnTo>
                  <a:pt x="0" y="0"/>
                </a:lnTo>
                <a:lnTo>
                  <a:pt x="0" y="603479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895813" y="2888345"/>
            <a:ext cx="188366" cy="20025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7762441" y="3947195"/>
            <a:ext cx="0" cy="97790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381"/>
                </a:lnTo>
              </a:path>
            </a:pathLst>
          </a:custGeom>
          <a:ln w="577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7646265" y="3744205"/>
            <a:ext cx="0" cy="96520"/>
          </a:xfrm>
          <a:custGeom>
            <a:avLst/>
            <a:gdLst/>
            <a:ahLst/>
            <a:cxnLst/>
            <a:rect l="l" t="t" r="r" b="b"/>
            <a:pathLst>
              <a:path h="96520">
                <a:moveTo>
                  <a:pt x="0" y="0"/>
                </a:moveTo>
                <a:lnTo>
                  <a:pt x="0" y="96012"/>
                </a:lnTo>
              </a:path>
            </a:pathLst>
          </a:custGeom>
          <a:ln w="591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003042" y="3550828"/>
            <a:ext cx="337185" cy="359410"/>
          </a:xfrm>
          <a:custGeom>
            <a:avLst/>
            <a:gdLst/>
            <a:ahLst/>
            <a:cxnLst/>
            <a:rect l="l" t="t" r="r" b="b"/>
            <a:pathLst>
              <a:path w="337184" h="359410">
                <a:moveTo>
                  <a:pt x="191109" y="0"/>
                </a:moveTo>
                <a:lnTo>
                  <a:pt x="175991" y="0"/>
                </a:lnTo>
                <a:lnTo>
                  <a:pt x="140238" y="4114"/>
                </a:lnTo>
                <a:lnTo>
                  <a:pt x="76992" y="30175"/>
                </a:lnTo>
                <a:lnTo>
                  <a:pt x="30266" y="78181"/>
                </a:lnTo>
                <a:lnTo>
                  <a:pt x="4145" y="144018"/>
                </a:lnTo>
                <a:lnTo>
                  <a:pt x="0" y="181020"/>
                </a:lnTo>
                <a:lnTo>
                  <a:pt x="4145" y="218084"/>
                </a:lnTo>
                <a:lnTo>
                  <a:pt x="30266" y="282531"/>
                </a:lnTo>
                <a:lnTo>
                  <a:pt x="78394" y="330525"/>
                </a:lnTo>
                <a:lnTo>
                  <a:pt x="143012" y="355220"/>
                </a:lnTo>
                <a:lnTo>
                  <a:pt x="178734" y="359337"/>
                </a:lnTo>
                <a:lnTo>
                  <a:pt x="196626" y="359337"/>
                </a:lnTo>
                <a:lnTo>
                  <a:pt x="247497" y="349742"/>
                </a:lnTo>
                <a:lnTo>
                  <a:pt x="291480" y="334646"/>
                </a:lnTo>
                <a:lnTo>
                  <a:pt x="303855" y="329168"/>
                </a:lnTo>
                <a:lnTo>
                  <a:pt x="284616" y="314084"/>
                </a:lnTo>
                <a:lnTo>
                  <a:pt x="182880" y="314084"/>
                </a:lnTo>
                <a:lnTo>
                  <a:pt x="153984" y="311331"/>
                </a:lnTo>
                <a:lnTo>
                  <a:pt x="105887" y="293510"/>
                </a:lnTo>
                <a:lnTo>
                  <a:pt x="68762" y="259220"/>
                </a:lnTo>
                <a:lnTo>
                  <a:pt x="49499" y="211195"/>
                </a:lnTo>
                <a:lnTo>
                  <a:pt x="46756" y="181020"/>
                </a:lnTo>
                <a:lnTo>
                  <a:pt x="49499" y="152217"/>
                </a:lnTo>
                <a:lnTo>
                  <a:pt x="67391" y="104211"/>
                </a:lnTo>
                <a:lnTo>
                  <a:pt x="100370" y="68580"/>
                </a:lnTo>
                <a:lnTo>
                  <a:pt x="147126" y="49347"/>
                </a:lnTo>
                <a:lnTo>
                  <a:pt x="174619" y="46634"/>
                </a:lnTo>
                <a:lnTo>
                  <a:pt x="291518" y="46634"/>
                </a:lnTo>
                <a:lnTo>
                  <a:pt x="284622" y="39776"/>
                </a:lnTo>
                <a:lnTo>
                  <a:pt x="247497" y="15057"/>
                </a:lnTo>
                <a:lnTo>
                  <a:pt x="206258" y="2743"/>
                </a:lnTo>
                <a:lnTo>
                  <a:pt x="191109" y="0"/>
                </a:lnTo>
                <a:close/>
              </a:path>
              <a:path w="337184" h="359410">
                <a:moveTo>
                  <a:pt x="265358" y="298984"/>
                </a:moveTo>
                <a:lnTo>
                  <a:pt x="258500" y="301736"/>
                </a:lnTo>
                <a:lnTo>
                  <a:pt x="251612" y="305854"/>
                </a:lnTo>
                <a:lnTo>
                  <a:pt x="243352" y="308582"/>
                </a:lnTo>
                <a:lnTo>
                  <a:pt x="210372" y="312700"/>
                </a:lnTo>
                <a:lnTo>
                  <a:pt x="196626" y="314084"/>
                </a:lnTo>
                <a:lnTo>
                  <a:pt x="284616" y="314084"/>
                </a:lnTo>
                <a:lnTo>
                  <a:pt x="265358" y="298984"/>
                </a:lnTo>
                <a:close/>
              </a:path>
              <a:path w="337184" h="359410">
                <a:moveTo>
                  <a:pt x="129265" y="97383"/>
                </a:moveTo>
                <a:lnTo>
                  <a:pt x="94884" y="126156"/>
                </a:lnTo>
                <a:lnTo>
                  <a:pt x="75620" y="165963"/>
                </a:lnTo>
                <a:lnTo>
                  <a:pt x="71506" y="197510"/>
                </a:lnTo>
                <a:lnTo>
                  <a:pt x="72877" y="213939"/>
                </a:lnTo>
                <a:lnTo>
                  <a:pt x="94884" y="257830"/>
                </a:lnTo>
                <a:lnTo>
                  <a:pt x="134752" y="281162"/>
                </a:lnTo>
                <a:lnTo>
                  <a:pt x="149870" y="282531"/>
                </a:lnTo>
                <a:lnTo>
                  <a:pt x="159501" y="282531"/>
                </a:lnTo>
                <a:lnTo>
                  <a:pt x="197998" y="266066"/>
                </a:lnTo>
                <a:lnTo>
                  <a:pt x="203484" y="260588"/>
                </a:lnTo>
                <a:lnTo>
                  <a:pt x="209001" y="256458"/>
                </a:lnTo>
                <a:lnTo>
                  <a:pt x="294951" y="256458"/>
                </a:lnTo>
                <a:lnTo>
                  <a:pt x="299740" y="252374"/>
                </a:lnTo>
                <a:lnTo>
                  <a:pt x="308000" y="242773"/>
                </a:lnTo>
                <a:lnTo>
                  <a:pt x="309666" y="239999"/>
                </a:lnTo>
                <a:lnTo>
                  <a:pt x="252984" y="239999"/>
                </a:lnTo>
                <a:lnTo>
                  <a:pt x="246126" y="237256"/>
                </a:lnTo>
                <a:lnTo>
                  <a:pt x="245029" y="231800"/>
                </a:lnTo>
                <a:lnTo>
                  <a:pt x="162245" y="231800"/>
                </a:lnTo>
                <a:lnTo>
                  <a:pt x="147126" y="229057"/>
                </a:lnTo>
                <a:lnTo>
                  <a:pt x="137495" y="219425"/>
                </a:lnTo>
                <a:lnTo>
                  <a:pt x="130637" y="205709"/>
                </a:lnTo>
                <a:lnTo>
                  <a:pt x="127863" y="190621"/>
                </a:lnTo>
                <a:lnTo>
                  <a:pt x="129265" y="179649"/>
                </a:lnTo>
                <a:lnTo>
                  <a:pt x="133380" y="167304"/>
                </a:lnTo>
                <a:lnTo>
                  <a:pt x="138866" y="157703"/>
                </a:lnTo>
                <a:lnTo>
                  <a:pt x="145755" y="149504"/>
                </a:lnTo>
                <a:lnTo>
                  <a:pt x="129265" y="97383"/>
                </a:lnTo>
                <a:close/>
              </a:path>
              <a:path w="337184" h="359410">
                <a:moveTo>
                  <a:pt x="294951" y="256458"/>
                </a:moveTo>
                <a:lnTo>
                  <a:pt x="209001" y="256458"/>
                </a:lnTo>
                <a:lnTo>
                  <a:pt x="213116" y="266066"/>
                </a:lnTo>
                <a:lnTo>
                  <a:pt x="218633" y="274304"/>
                </a:lnTo>
                <a:lnTo>
                  <a:pt x="226862" y="279782"/>
                </a:lnTo>
                <a:lnTo>
                  <a:pt x="236494" y="282531"/>
                </a:lnTo>
                <a:lnTo>
                  <a:pt x="244754" y="282531"/>
                </a:lnTo>
                <a:lnTo>
                  <a:pt x="281848" y="267434"/>
                </a:lnTo>
                <a:lnTo>
                  <a:pt x="294951" y="256458"/>
                </a:lnTo>
                <a:close/>
              </a:path>
              <a:path w="337184" h="359410">
                <a:moveTo>
                  <a:pt x="291518" y="46634"/>
                </a:moveTo>
                <a:lnTo>
                  <a:pt x="174619" y="46634"/>
                </a:lnTo>
                <a:lnTo>
                  <a:pt x="200741" y="47975"/>
                </a:lnTo>
                <a:lnTo>
                  <a:pt x="224119" y="53492"/>
                </a:lnTo>
                <a:lnTo>
                  <a:pt x="263987" y="75407"/>
                </a:lnTo>
                <a:lnTo>
                  <a:pt x="288737" y="111099"/>
                </a:lnTo>
                <a:lnTo>
                  <a:pt x="295625" y="161848"/>
                </a:lnTo>
                <a:lnTo>
                  <a:pt x="294223" y="176936"/>
                </a:lnTo>
                <a:lnTo>
                  <a:pt x="280476" y="215310"/>
                </a:lnTo>
                <a:lnTo>
                  <a:pt x="252984" y="239999"/>
                </a:lnTo>
                <a:lnTo>
                  <a:pt x="309666" y="239999"/>
                </a:lnTo>
                <a:lnTo>
                  <a:pt x="328604" y="198882"/>
                </a:lnTo>
                <a:lnTo>
                  <a:pt x="336657" y="149504"/>
                </a:lnTo>
                <a:lnTo>
                  <a:pt x="336743" y="144018"/>
                </a:lnTo>
                <a:lnTo>
                  <a:pt x="335493" y="130271"/>
                </a:lnTo>
                <a:lnTo>
                  <a:pt x="332719" y="115183"/>
                </a:lnTo>
                <a:lnTo>
                  <a:pt x="328604" y="100126"/>
                </a:lnTo>
                <a:lnTo>
                  <a:pt x="323118" y="86410"/>
                </a:lnTo>
                <a:lnTo>
                  <a:pt x="306598" y="61691"/>
                </a:lnTo>
                <a:lnTo>
                  <a:pt x="291518" y="46634"/>
                </a:lnTo>
                <a:close/>
              </a:path>
              <a:path w="337184" h="359410">
                <a:moveTo>
                  <a:pt x="261905" y="138501"/>
                </a:moveTo>
                <a:lnTo>
                  <a:pt x="171876" y="138501"/>
                </a:lnTo>
                <a:lnTo>
                  <a:pt x="186994" y="141274"/>
                </a:lnTo>
                <a:lnTo>
                  <a:pt x="199369" y="150845"/>
                </a:lnTo>
                <a:lnTo>
                  <a:pt x="204856" y="164561"/>
                </a:lnTo>
                <a:lnTo>
                  <a:pt x="206258" y="182392"/>
                </a:lnTo>
                <a:lnTo>
                  <a:pt x="204856" y="190621"/>
                </a:lnTo>
                <a:lnTo>
                  <a:pt x="181508" y="227655"/>
                </a:lnTo>
                <a:lnTo>
                  <a:pt x="162245" y="231800"/>
                </a:lnTo>
                <a:lnTo>
                  <a:pt x="245029" y="231800"/>
                </a:lnTo>
                <a:lnTo>
                  <a:pt x="244754" y="230428"/>
                </a:lnTo>
                <a:lnTo>
                  <a:pt x="247497" y="211195"/>
                </a:lnTo>
                <a:lnTo>
                  <a:pt x="261905" y="138501"/>
                </a:lnTo>
                <a:close/>
              </a:path>
              <a:path w="337184" h="359410">
                <a:moveTo>
                  <a:pt x="174619" y="89154"/>
                </a:moveTo>
                <a:lnTo>
                  <a:pt x="155387" y="89154"/>
                </a:lnTo>
                <a:lnTo>
                  <a:pt x="149870" y="90525"/>
                </a:lnTo>
                <a:lnTo>
                  <a:pt x="145755" y="91866"/>
                </a:lnTo>
                <a:lnTo>
                  <a:pt x="153984" y="144018"/>
                </a:lnTo>
                <a:lnTo>
                  <a:pt x="158130" y="141274"/>
                </a:lnTo>
                <a:lnTo>
                  <a:pt x="163616" y="139872"/>
                </a:lnTo>
                <a:lnTo>
                  <a:pt x="167761" y="138501"/>
                </a:lnTo>
                <a:lnTo>
                  <a:pt x="261905" y="138501"/>
                </a:lnTo>
                <a:lnTo>
                  <a:pt x="266254" y="116555"/>
                </a:lnTo>
                <a:lnTo>
                  <a:pt x="222747" y="116555"/>
                </a:lnTo>
                <a:lnTo>
                  <a:pt x="217230" y="109697"/>
                </a:lnTo>
                <a:lnTo>
                  <a:pt x="211744" y="104211"/>
                </a:lnTo>
                <a:lnTo>
                  <a:pt x="204856" y="100126"/>
                </a:lnTo>
                <a:lnTo>
                  <a:pt x="197998" y="95981"/>
                </a:lnTo>
                <a:lnTo>
                  <a:pt x="191109" y="93238"/>
                </a:lnTo>
                <a:lnTo>
                  <a:pt x="182880" y="90525"/>
                </a:lnTo>
                <a:lnTo>
                  <a:pt x="174619" y="89154"/>
                </a:lnTo>
                <a:close/>
              </a:path>
              <a:path w="337184" h="359410">
                <a:moveTo>
                  <a:pt x="270875" y="93238"/>
                </a:moveTo>
                <a:lnTo>
                  <a:pt x="226862" y="93238"/>
                </a:lnTo>
                <a:lnTo>
                  <a:pt x="222747" y="116555"/>
                </a:lnTo>
                <a:lnTo>
                  <a:pt x="266254" y="116555"/>
                </a:lnTo>
                <a:lnTo>
                  <a:pt x="270875" y="93238"/>
                </a:lnTo>
                <a:close/>
              </a:path>
            </a:pathLst>
          </a:custGeom>
          <a:solidFill>
            <a:srgbClr val="A7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8132308" y="3642695"/>
            <a:ext cx="24765" cy="57785"/>
          </a:xfrm>
          <a:custGeom>
            <a:avLst/>
            <a:gdLst/>
            <a:ahLst/>
            <a:cxnLst/>
            <a:rect l="l" t="t" r="r" b="b"/>
            <a:pathLst>
              <a:path w="24765" h="57785">
                <a:moveTo>
                  <a:pt x="16489" y="0"/>
                </a:moveTo>
                <a:lnTo>
                  <a:pt x="10972" y="1371"/>
                </a:lnTo>
                <a:lnTo>
                  <a:pt x="6858" y="2773"/>
                </a:lnTo>
                <a:lnTo>
                  <a:pt x="2743" y="4114"/>
                </a:lnTo>
                <a:lnTo>
                  <a:pt x="0" y="5516"/>
                </a:lnTo>
                <a:lnTo>
                  <a:pt x="16489" y="57637"/>
                </a:lnTo>
                <a:lnTo>
                  <a:pt x="19232" y="56235"/>
                </a:lnTo>
                <a:lnTo>
                  <a:pt x="20604" y="54864"/>
                </a:lnTo>
                <a:lnTo>
                  <a:pt x="23347" y="53492"/>
                </a:lnTo>
                <a:lnTo>
                  <a:pt x="24719" y="52151"/>
                </a:lnTo>
                <a:lnTo>
                  <a:pt x="16489" y="0"/>
                </a:lnTo>
                <a:close/>
              </a:path>
            </a:pathLst>
          </a:custGeom>
          <a:solidFill>
            <a:srgbClr val="A7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1.21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80092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Networked Devices in </a:t>
            </a:r>
            <a:r>
              <a:rPr dirty="0"/>
              <a:t>the</a:t>
            </a:r>
            <a:r>
              <a:rPr spc="-45" dirty="0"/>
              <a:t> </a:t>
            </a:r>
            <a:r>
              <a:rPr spc="-5" dirty="0"/>
              <a:t>Home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7993380" cy="395224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PCs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laptops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Telephones – landline and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mobile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Games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consoles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TV including cable and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satellite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Radio</a:t>
            </a:r>
            <a:endParaRPr sz="2800">
              <a:latin typeface="Arial"/>
              <a:cs typeface="Arial"/>
            </a:endParaRPr>
          </a:p>
          <a:p>
            <a:pPr marL="290195" marR="5080" indent="-27749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800" i="1" dirty="0">
                <a:solidFill>
                  <a:srgbClr val="7F7F7F"/>
                </a:solidFill>
                <a:latin typeface="Arial"/>
                <a:cs typeface="Arial"/>
              </a:rPr>
              <a:t>Others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that are not computer/communication  networks such as electricity, gas, water, sewage,  etc.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1.22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86023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Why </a:t>
            </a:r>
            <a:r>
              <a:rPr spc="-5" dirty="0"/>
              <a:t>do </a:t>
            </a:r>
            <a:r>
              <a:rPr dirty="0"/>
              <a:t>we have </a:t>
            </a:r>
            <a:r>
              <a:rPr spc="-5" dirty="0"/>
              <a:t>Home</a:t>
            </a:r>
            <a:r>
              <a:rPr spc="-50" dirty="0"/>
              <a:t> </a:t>
            </a:r>
            <a:r>
              <a:rPr spc="-5" dirty="0"/>
              <a:t>Networks?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934959" cy="3653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the early days of home PCs, they were mainly  used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word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processing and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games.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7F7F7F"/>
              </a:buClr>
              <a:buFont typeface="Arial"/>
              <a:buChar char="•"/>
            </a:pPr>
            <a:endParaRPr sz="2550" dirty="0">
              <a:latin typeface="Times New Roman"/>
              <a:cs typeface="Times New Roman"/>
            </a:endParaRPr>
          </a:p>
          <a:p>
            <a:pPr marL="290195" indent="-277495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Modern home networks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used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for:</a:t>
            </a:r>
            <a:endParaRPr sz="2800" dirty="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Accessing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information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from a range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</a:t>
            </a:r>
            <a:r>
              <a:rPr sz="2600" spc="-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sources</a:t>
            </a:r>
            <a:endParaRPr sz="2600" dirty="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Personal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communications</a:t>
            </a:r>
            <a:endParaRPr sz="2600" dirty="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Entertainment</a:t>
            </a:r>
            <a:endParaRPr sz="2600" dirty="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E-commerce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1.23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3689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Networks in</a:t>
            </a:r>
            <a:r>
              <a:rPr spc="-50" dirty="0"/>
              <a:t> </a:t>
            </a:r>
            <a:r>
              <a:rPr spc="-5" dirty="0"/>
              <a:t>Business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02" y="1581653"/>
            <a:ext cx="6318250" cy="369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499745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Most businesses have a number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peripheral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devices.</a:t>
            </a:r>
            <a:endParaRPr sz="2800">
              <a:latin typeface="Arial"/>
              <a:cs typeface="Arial"/>
            </a:endParaRPr>
          </a:p>
          <a:p>
            <a:pPr marL="290195" marR="508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Good communications are important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if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business is to be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successful.</a:t>
            </a:r>
            <a:endParaRPr sz="2800">
              <a:latin typeface="Arial"/>
              <a:cs typeface="Arial"/>
            </a:endParaRPr>
          </a:p>
          <a:p>
            <a:pPr marL="290195" marR="4000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Large businesses hold a huge  amount of data and information  processing is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key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business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function.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 are needed to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compete!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019939" y="2031979"/>
            <a:ext cx="1820412" cy="18288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1.24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78543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Networked Devices in</a:t>
            </a:r>
            <a:r>
              <a:rPr spc="-30" dirty="0"/>
              <a:t> </a:t>
            </a:r>
            <a:r>
              <a:rPr spc="-5" dirty="0"/>
              <a:t>Business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7993380" cy="395224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PCs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laptops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Telephones – landline, mobile, and</a:t>
            </a:r>
            <a:r>
              <a:rPr sz="2800" spc="9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exchanges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Peripheral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devices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Data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storage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devices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Production machinery</a:t>
            </a:r>
            <a:endParaRPr sz="2800">
              <a:latin typeface="Arial"/>
              <a:cs typeface="Arial"/>
            </a:endParaRPr>
          </a:p>
          <a:p>
            <a:pPr marL="290195" marR="5080" indent="-27749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90195" algn="l"/>
                <a:tab pos="290830" algn="l"/>
              </a:tabLst>
            </a:pPr>
            <a:r>
              <a:rPr sz="2800" i="1" dirty="0">
                <a:solidFill>
                  <a:srgbClr val="7F7F7F"/>
                </a:solidFill>
                <a:latin typeface="Arial"/>
                <a:cs typeface="Arial"/>
              </a:rPr>
              <a:t>Others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that are not computer/communication  networks such as electricity, gas, water, sewage,  etc.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1.25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45408"/>
            <a:ext cx="79559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The Purpose of Business </a:t>
            </a:r>
            <a:r>
              <a:rPr sz="4000" spc="-10" dirty="0"/>
              <a:t>Networks</a:t>
            </a:r>
            <a:endParaRPr sz="400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724351"/>
            <a:ext cx="6177915" cy="2646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Resource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sharing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240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General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communications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240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Business-to-business</a:t>
            </a:r>
            <a:r>
              <a:rPr sz="2800" spc="-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communication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240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E-commerce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1567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Mobile</a:t>
            </a:r>
            <a:r>
              <a:rPr spc="-90" dirty="0"/>
              <a:t> </a:t>
            </a:r>
            <a:r>
              <a:rPr spc="-5" dirty="0"/>
              <a:t>Networks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5699125" cy="3609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60325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People like to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keep in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touch whilst  on the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move.</a:t>
            </a:r>
            <a:endParaRPr sz="2800">
              <a:latin typeface="Arial"/>
              <a:cs typeface="Arial"/>
            </a:endParaRPr>
          </a:p>
          <a:p>
            <a:pPr marL="290195" marR="5080" indent="-277495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 business, the ability to remain  in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contact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whilst out of the office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is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important.</a:t>
            </a:r>
            <a:endParaRPr sz="2800">
              <a:latin typeface="Arial"/>
              <a:cs typeface="Arial"/>
            </a:endParaRPr>
          </a:p>
          <a:p>
            <a:pPr marL="290195" marR="15748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Modern handheld devices have  the processing power to do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much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phone calls and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text.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659636" y="2204972"/>
            <a:ext cx="2243075" cy="16129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1.27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6446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Networked Mobile</a:t>
            </a:r>
            <a:r>
              <a:rPr spc="-45" dirty="0"/>
              <a:t> </a:t>
            </a:r>
            <a:r>
              <a:rPr spc="-5" dirty="0"/>
              <a:t>Devices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726179"/>
            <a:ext cx="6514465" cy="2647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Laptops, notebooks, iPad,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etc.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240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Mobile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telephones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240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Smartphones (iPhone, Blackberry,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etc.)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240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GPS</a:t>
            </a:r>
            <a:r>
              <a:rPr sz="28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systems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1.28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81387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Purpose </a:t>
            </a:r>
            <a:r>
              <a:rPr spc="-5" dirty="0"/>
              <a:t>of Mobile</a:t>
            </a:r>
            <a:r>
              <a:rPr spc="-35" dirty="0"/>
              <a:t> </a:t>
            </a:r>
            <a:r>
              <a:rPr spc="-5" dirty="0"/>
              <a:t>Networks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638384"/>
            <a:ext cx="4239260" cy="258635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7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General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communications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Mobile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office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Location-based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services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M-commerce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General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applications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1.29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3204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Social</a:t>
            </a:r>
            <a:r>
              <a:rPr spc="-90" dirty="0"/>
              <a:t> </a:t>
            </a:r>
            <a:r>
              <a:rPr dirty="0"/>
              <a:t>Issues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68347"/>
            <a:ext cx="3151505" cy="258699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7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Patterns of</a:t>
            </a:r>
            <a:r>
              <a:rPr sz="28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work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Individual</a:t>
            </a:r>
            <a:r>
              <a:rPr sz="28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privacy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Education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Copyright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Other legal</a:t>
            </a:r>
            <a:r>
              <a:rPr sz="28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issues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62959" y="82671"/>
            <a:ext cx="32042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93359"/>
            <a:ext cx="5685338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Scope </a:t>
            </a:r>
            <a:r>
              <a:rPr spc="-5" dirty="0"/>
              <a:t>and</a:t>
            </a:r>
            <a:r>
              <a:rPr spc="-65" dirty="0"/>
              <a:t> </a:t>
            </a:r>
            <a:r>
              <a:rPr spc="-5" dirty="0"/>
              <a:t>Coverage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3314" y="1486908"/>
            <a:ext cx="4772025" cy="262572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This 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topic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will</a:t>
            </a:r>
            <a:r>
              <a:rPr sz="3000" i="1" spc="-1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cover:</a:t>
            </a:r>
            <a:endParaRPr sz="3000" dirty="0">
              <a:latin typeface="Arial"/>
              <a:cs typeface="Arial"/>
            </a:endParaRPr>
          </a:p>
          <a:p>
            <a:pPr marL="448309" indent="-277495">
              <a:lnSpc>
                <a:spcPct val="100000"/>
              </a:lnSpc>
              <a:spcBef>
                <a:spcPts val="68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Introduction to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module</a:t>
            </a:r>
            <a:endParaRPr sz="2800" dirty="0">
              <a:latin typeface="Arial"/>
              <a:cs typeface="Arial"/>
            </a:endParaRPr>
          </a:p>
          <a:p>
            <a:pPr marL="448309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What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a</a:t>
            </a:r>
            <a:r>
              <a:rPr sz="28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network?</a:t>
            </a:r>
            <a:endParaRPr sz="2800" dirty="0">
              <a:latin typeface="Arial"/>
              <a:cs typeface="Arial"/>
            </a:endParaRPr>
          </a:p>
          <a:p>
            <a:pPr marL="448309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Real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world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 marL="448309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OSI seven layer</a:t>
            </a:r>
            <a:r>
              <a:rPr sz="28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model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4447540" cy="1881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15875">
              <a:lnSpc>
                <a:spcPct val="100000"/>
              </a:lnSpc>
              <a:spcBef>
                <a:spcPts val="5"/>
              </a:spcBef>
            </a:pPr>
            <a:r>
              <a:rPr sz="1900" i="1" spc="-5" dirty="0">
                <a:latin typeface="Arial"/>
                <a:cs typeface="Arial"/>
              </a:rPr>
              <a:t>Topic 1 – Lecture</a:t>
            </a:r>
            <a:r>
              <a:rPr sz="1900" i="1" spc="50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3:</a:t>
            </a:r>
            <a:endParaRPr sz="1900" dirty="0">
              <a:latin typeface="Arial"/>
              <a:cs typeface="Arial"/>
            </a:endParaRPr>
          </a:p>
          <a:p>
            <a:pPr marL="15875" marR="5080">
              <a:lnSpc>
                <a:spcPct val="100000"/>
              </a:lnSpc>
              <a:spcBef>
                <a:spcPts val="910"/>
              </a:spcBef>
            </a:pPr>
            <a:r>
              <a:rPr sz="1900" i="1" spc="-10" dirty="0">
                <a:latin typeface="Arial"/>
                <a:cs typeface="Arial"/>
              </a:rPr>
              <a:t>How </a:t>
            </a:r>
            <a:r>
              <a:rPr sz="1900" i="1" spc="-5" dirty="0">
                <a:latin typeface="Arial"/>
                <a:cs typeface="Arial"/>
              </a:rPr>
              <a:t>do </a:t>
            </a:r>
            <a:r>
              <a:rPr sz="1900" i="1" spc="-10" dirty="0">
                <a:latin typeface="Arial"/>
                <a:cs typeface="Arial"/>
              </a:rPr>
              <a:t>Devices Communicate with </a:t>
            </a:r>
            <a:r>
              <a:rPr sz="1900" i="1" spc="-5" dirty="0">
                <a:latin typeface="Arial"/>
                <a:cs typeface="Arial"/>
              </a:rPr>
              <a:t>Each  Other?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1.31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6719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Human Communication </a:t>
            </a:r>
            <a:r>
              <a:rPr dirty="0"/>
              <a:t>-</a:t>
            </a:r>
            <a:r>
              <a:rPr spc="-60" dirty="0"/>
              <a:t> </a:t>
            </a:r>
            <a:r>
              <a:rPr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724351"/>
            <a:ext cx="8174990" cy="2294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Think how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you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communicate a message to the  person sitting nearest to you. The basic steps</a:t>
            </a:r>
            <a:r>
              <a:rPr sz="2800" spc="8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are:</a:t>
            </a:r>
            <a:endParaRPr sz="2800">
              <a:latin typeface="Arial"/>
              <a:cs typeface="Arial"/>
            </a:endParaRPr>
          </a:p>
          <a:p>
            <a:pPr marL="823594" marR="212725" lvl="1" indent="-353695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Create a message (decide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what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you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going to  </a:t>
            </a:r>
            <a:r>
              <a:rPr sz="2600" spc="5" dirty="0">
                <a:solidFill>
                  <a:srgbClr val="7F7F7F"/>
                </a:solidFill>
                <a:latin typeface="Arial"/>
                <a:cs typeface="Arial"/>
              </a:rPr>
              <a:t>say)</a:t>
            </a:r>
            <a:endParaRPr sz="2600">
              <a:latin typeface="Arial"/>
              <a:cs typeface="Arial"/>
            </a:endParaRPr>
          </a:p>
          <a:p>
            <a:pPr marL="823594" lvl="1" indent="-353695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Transmit the message (speak to the</a:t>
            </a:r>
            <a:r>
              <a:rPr sz="2600" spc="-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person)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1.32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6719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Human Communication </a:t>
            </a:r>
            <a:r>
              <a:rPr dirty="0"/>
              <a:t>-</a:t>
            </a:r>
            <a:r>
              <a:rPr spc="-60" dirty="0"/>
              <a:t> </a:t>
            </a:r>
            <a:r>
              <a:rPr dirty="0"/>
              <a:t>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8223250" cy="386207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But that is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only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half of the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process.</a:t>
            </a:r>
            <a:endParaRPr sz="2800">
              <a:latin typeface="Arial"/>
              <a:cs typeface="Arial"/>
            </a:endParaRPr>
          </a:p>
          <a:p>
            <a:pPr marL="290195" marR="62420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 the message to be useful the other person  must get the message and understand it.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The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basic steps are:</a:t>
            </a:r>
            <a:endParaRPr sz="2800">
              <a:latin typeface="Arial"/>
              <a:cs typeface="Arial"/>
            </a:endParaRPr>
          </a:p>
          <a:p>
            <a:pPr marL="823594" marR="701675" lvl="1" indent="-353695">
              <a:lnSpc>
                <a:spcPct val="100000"/>
              </a:lnSpc>
              <a:spcBef>
                <a:spcPts val="231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Receive a message (listen 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what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person  </a:t>
            </a:r>
            <a:r>
              <a:rPr sz="2600" spc="5" dirty="0">
                <a:solidFill>
                  <a:srgbClr val="7F7F7F"/>
                </a:solidFill>
                <a:latin typeface="Arial"/>
                <a:cs typeface="Arial"/>
              </a:rPr>
              <a:t>says)</a:t>
            </a:r>
            <a:endParaRPr sz="260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Understand the message (process the message</a:t>
            </a:r>
            <a:r>
              <a:rPr sz="2600" spc="-1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 brain)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1.33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93359"/>
            <a:ext cx="6599738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Potential Problems -</a:t>
            </a:r>
            <a:r>
              <a:rPr spc="-75" dirty="0"/>
              <a:t> </a:t>
            </a:r>
            <a:r>
              <a:rPr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0286" y="1653027"/>
            <a:ext cx="6906895" cy="3806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6415" indent="-513715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sender cannot send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properly</a:t>
            </a:r>
            <a:endParaRPr sz="2800">
              <a:latin typeface="Arial"/>
              <a:cs typeface="Arial"/>
            </a:endParaRPr>
          </a:p>
          <a:p>
            <a:pPr marL="824865" marR="5080" lvl="1" indent="-353695">
              <a:lnSpc>
                <a:spcPct val="100000"/>
              </a:lnSpc>
              <a:spcBef>
                <a:spcPts val="10"/>
              </a:spcBef>
              <a:buChar char="–"/>
              <a:tabLst>
                <a:tab pos="824865" algn="l"/>
                <a:tab pos="82550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They have a condition that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prevents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them  speaking.</a:t>
            </a:r>
            <a:endParaRPr sz="2600">
              <a:latin typeface="Arial"/>
              <a:cs typeface="Arial"/>
            </a:endParaRPr>
          </a:p>
          <a:p>
            <a:pPr marL="824865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4865" algn="l"/>
                <a:tab pos="82550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They speak very</a:t>
            </a:r>
            <a:r>
              <a:rPr sz="2600" spc="-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quietly.</a:t>
            </a:r>
            <a:endParaRPr sz="2600">
              <a:latin typeface="Arial"/>
              <a:cs typeface="Arial"/>
            </a:endParaRPr>
          </a:p>
          <a:p>
            <a:pPr marL="526415" indent="-513715">
              <a:lnSpc>
                <a:spcPct val="100000"/>
              </a:lnSpc>
              <a:spcBef>
                <a:spcPts val="2440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receiver cannot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understand</a:t>
            </a:r>
            <a:endParaRPr sz="2800">
              <a:latin typeface="Arial"/>
              <a:cs typeface="Arial"/>
            </a:endParaRPr>
          </a:p>
          <a:p>
            <a:pPr marL="824865" lvl="1" indent="-353695">
              <a:lnSpc>
                <a:spcPct val="100000"/>
              </a:lnSpc>
              <a:spcBef>
                <a:spcPts val="10"/>
              </a:spcBef>
              <a:buChar char="–"/>
              <a:tabLst>
                <a:tab pos="824865" algn="l"/>
                <a:tab pos="82550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deaf.</a:t>
            </a:r>
            <a:endParaRPr sz="2600">
              <a:latin typeface="Arial"/>
              <a:cs typeface="Arial"/>
            </a:endParaRPr>
          </a:p>
          <a:p>
            <a:pPr marL="824865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4865" algn="l"/>
                <a:tab pos="82550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message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too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quiet.</a:t>
            </a:r>
            <a:endParaRPr sz="2600">
              <a:latin typeface="Arial"/>
              <a:cs typeface="Arial"/>
            </a:endParaRPr>
          </a:p>
          <a:p>
            <a:pPr marL="824865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4865" algn="l"/>
                <a:tab pos="82550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There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word they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do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not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understand.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1.34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93359"/>
            <a:ext cx="6218738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Potential Problems -</a:t>
            </a:r>
            <a:r>
              <a:rPr spc="-75" dirty="0"/>
              <a:t> </a:t>
            </a:r>
            <a:r>
              <a:rPr dirty="0"/>
              <a:t>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0286" y="1653027"/>
            <a:ext cx="7621270" cy="38919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6415" marR="657225" indent="-513715">
              <a:lnSpc>
                <a:spcPct val="100000"/>
              </a:lnSpc>
              <a:spcBef>
                <a:spcPts val="95"/>
              </a:spcBef>
              <a:buAutoNum type="arabicPeriod" startAt="3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listener is not listening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(transmission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problems)</a:t>
            </a:r>
            <a:endParaRPr sz="2800">
              <a:latin typeface="Arial"/>
              <a:cs typeface="Arial"/>
            </a:endParaRPr>
          </a:p>
          <a:p>
            <a:pPr marL="824865" marR="1036319" lvl="1" indent="-353695">
              <a:lnSpc>
                <a:spcPct val="100000"/>
              </a:lnSpc>
              <a:spcBef>
                <a:spcPts val="10"/>
              </a:spcBef>
              <a:buChar char="–"/>
              <a:tabLst>
                <a:tab pos="824865" algn="l"/>
                <a:tab pos="82550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 already in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conversation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with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someone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else.</a:t>
            </a:r>
            <a:endParaRPr sz="2600">
              <a:latin typeface="Arial"/>
              <a:cs typeface="Arial"/>
            </a:endParaRPr>
          </a:p>
          <a:p>
            <a:pPr marL="824865" marR="5080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4865" algn="l"/>
                <a:tab pos="82550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listener does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not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like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sender and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does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not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wish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have a conversation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with</a:t>
            </a:r>
            <a:r>
              <a:rPr sz="2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them.</a:t>
            </a:r>
            <a:endParaRPr sz="2600">
              <a:latin typeface="Arial"/>
              <a:cs typeface="Arial"/>
            </a:endParaRPr>
          </a:p>
          <a:p>
            <a:pPr marL="824865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4865" algn="l"/>
                <a:tab pos="82550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There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too much background</a:t>
            </a:r>
            <a:r>
              <a:rPr sz="2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noise.</a:t>
            </a:r>
            <a:endParaRPr sz="2600">
              <a:latin typeface="Arial"/>
              <a:cs typeface="Arial"/>
            </a:endParaRPr>
          </a:p>
          <a:p>
            <a:pPr marL="824865" marR="355600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4865" algn="l"/>
                <a:tab pos="82550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teacher 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talking so conversation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not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allowed.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1.35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48833"/>
            <a:ext cx="3170738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Solut</a:t>
            </a:r>
            <a:r>
              <a:rPr spc="5" dirty="0"/>
              <a:t>i</a:t>
            </a:r>
            <a:r>
              <a:rPr spc="-5" dirty="0"/>
              <a:t>ons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0286" y="1508501"/>
            <a:ext cx="8097520" cy="3610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6415" marR="181610" indent="-513715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Use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another communication method (writing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or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sign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language) or speak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louder.</a:t>
            </a:r>
            <a:endParaRPr sz="2800">
              <a:latin typeface="Arial"/>
              <a:cs typeface="Arial"/>
            </a:endParaRPr>
          </a:p>
          <a:p>
            <a:pPr marL="526415" marR="495934" indent="-513715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Let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sender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know there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a problem and  send the message in a different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way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(writing,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sign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language) or explain the unknown</a:t>
            </a:r>
            <a:r>
              <a:rPr sz="2800" spc="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word.</a:t>
            </a:r>
            <a:endParaRPr sz="2800">
              <a:latin typeface="Arial"/>
              <a:cs typeface="Arial"/>
            </a:endParaRPr>
          </a:p>
          <a:p>
            <a:pPr marL="526415" marR="5080" indent="-513715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Let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receiver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know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you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have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message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  them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(tap them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shoulder, wave, etc.)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or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wait until a suitable time to have a</a:t>
            </a:r>
            <a:r>
              <a:rPr sz="2800" spc="8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conversation.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1.36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41726"/>
            <a:ext cx="61817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Machine</a:t>
            </a:r>
            <a:r>
              <a:rPr spc="-30" dirty="0"/>
              <a:t> </a:t>
            </a:r>
            <a:r>
              <a:rPr spc="-5" dirty="0"/>
              <a:t>Communication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3438" y="1508501"/>
            <a:ext cx="8100695" cy="4122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5780" marR="363855" indent="-51308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52641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As humans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instinctively know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do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if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message has not been sent, received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understood.</a:t>
            </a:r>
            <a:endParaRPr sz="2800">
              <a:latin typeface="Arial"/>
              <a:cs typeface="Arial"/>
            </a:endParaRPr>
          </a:p>
          <a:p>
            <a:pPr marL="525780" indent="-513080">
              <a:lnSpc>
                <a:spcPct val="100000"/>
              </a:lnSpc>
              <a:spcBef>
                <a:spcPts val="675"/>
              </a:spcBef>
              <a:buChar char="•"/>
              <a:tabLst>
                <a:tab pos="525780" algn="l"/>
                <a:tab pos="52641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Machines do not do this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instinctively.</a:t>
            </a:r>
            <a:endParaRPr sz="2800">
              <a:latin typeface="Arial"/>
              <a:cs typeface="Arial"/>
            </a:endParaRPr>
          </a:p>
          <a:p>
            <a:pPr marL="525780" marR="561340" indent="-513080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52641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 need rules and standards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ensure a  message is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transmitted correctly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 correct receiver receives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understands</a:t>
            </a:r>
            <a:r>
              <a:rPr sz="2800" spc="1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it.</a:t>
            </a:r>
            <a:endParaRPr sz="2800">
              <a:latin typeface="Arial"/>
              <a:cs typeface="Arial"/>
            </a:endParaRPr>
          </a:p>
          <a:p>
            <a:pPr marL="525780" marR="5080" indent="-513080">
              <a:lnSpc>
                <a:spcPct val="100000"/>
              </a:lnSpc>
              <a:spcBef>
                <a:spcPts val="675"/>
              </a:spcBef>
              <a:buChar char="•"/>
              <a:tabLst>
                <a:tab pos="525780" algn="l"/>
                <a:tab pos="52641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also needs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 rules and standards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deal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transmission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problems.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1.37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29872"/>
            <a:ext cx="7558190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 Simple </a:t>
            </a:r>
            <a:r>
              <a:rPr spc="-5" dirty="0"/>
              <a:t>Conversation? </a:t>
            </a:r>
            <a:r>
              <a:rPr dirty="0"/>
              <a:t>-</a:t>
            </a:r>
            <a:r>
              <a:rPr spc="-60" dirty="0"/>
              <a:t> </a:t>
            </a:r>
            <a:r>
              <a:rPr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0286" y="1508501"/>
            <a:ext cx="7677784" cy="41967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6415" marR="5080" indent="-513715">
              <a:lnSpc>
                <a:spcPct val="100000"/>
              </a:lnSpc>
              <a:spcBef>
                <a:spcPts val="9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When you talk to your fellow student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seems  simple – but what really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happens?</a:t>
            </a:r>
            <a:endParaRPr sz="2800">
              <a:latin typeface="Arial"/>
              <a:cs typeface="Arial"/>
            </a:endParaRPr>
          </a:p>
          <a:p>
            <a:pPr marL="1422400" marR="366395" lvl="1" indent="-514984">
              <a:lnSpc>
                <a:spcPct val="100000"/>
              </a:lnSpc>
              <a:spcBef>
                <a:spcPts val="1165"/>
              </a:spcBef>
              <a:buAutoNum type="alphaLcPeriod"/>
              <a:tabLst>
                <a:tab pos="1422400" algn="l"/>
                <a:tab pos="142303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concept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your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brain 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translated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into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words</a:t>
            </a:r>
            <a:endParaRPr sz="2600">
              <a:latin typeface="Arial"/>
              <a:cs typeface="Arial"/>
            </a:endParaRPr>
          </a:p>
          <a:p>
            <a:pPr marL="1422400" lvl="1" indent="-514984">
              <a:lnSpc>
                <a:spcPct val="100000"/>
              </a:lnSpc>
              <a:buAutoNum type="alphaLcPeriod"/>
              <a:tabLst>
                <a:tab pos="1422400" algn="l"/>
                <a:tab pos="142303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Words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converted to electrical</a:t>
            </a:r>
            <a:r>
              <a:rPr sz="2600" spc="-9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signals</a:t>
            </a:r>
            <a:endParaRPr sz="2600">
              <a:latin typeface="Arial"/>
              <a:cs typeface="Arial"/>
            </a:endParaRPr>
          </a:p>
          <a:p>
            <a:pPr marL="1422400" lvl="1" indent="-514984">
              <a:lnSpc>
                <a:spcPct val="100000"/>
              </a:lnSpc>
              <a:buAutoNum type="alphaLcPeriod"/>
              <a:tabLst>
                <a:tab pos="1422400" algn="l"/>
                <a:tab pos="142303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Electrical signals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sent to</a:t>
            </a:r>
            <a:r>
              <a:rPr sz="2600" spc="-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muscles</a:t>
            </a:r>
            <a:endParaRPr sz="2600">
              <a:latin typeface="Arial"/>
              <a:cs typeface="Arial"/>
            </a:endParaRPr>
          </a:p>
          <a:p>
            <a:pPr marL="1422400" marR="365760" lvl="1" indent="-514984">
              <a:lnSpc>
                <a:spcPct val="100000"/>
              </a:lnSpc>
              <a:buAutoNum type="alphaLcPeriod"/>
              <a:tabLst>
                <a:tab pos="1422400" algn="l"/>
                <a:tab pos="142303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These muscles move to create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pressure  differences in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air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(sound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waves)</a:t>
            </a:r>
            <a:endParaRPr sz="2600">
              <a:latin typeface="Arial"/>
              <a:cs typeface="Arial"/>
            </a:endParaRPr>
          </a:p>
          <a:p>
            <a:pPr marL="1422400" lvl="1" indent="-514984">
              <a:lnSpc>
                <a:spcPct val="100000"/>
              </a:lnSpc>
              <a:spcBef>
                <a:spcPts val="5"/>
              </a:spcBef>
              <a:buAutoNum type="alphaLcPeriod"/>
              <a:tabLst>
                <a:tab pos="1422400" algn="l"/>
                <a:tab pos="142303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Sound waves create movement in</a:t>
            </a:r>
            <a:r>
              <a:rPr sz="2600" spc="-8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endParaRPr sz="2600">
              <a:latin typeface="Arial"/>
              <a:cs typeface="Arial"/>
            </a:endParaRPr>
          </a:p>
          <a:p>
            <a:pPr marL="1422400">
              <a:lnSpc>
                <a:spcPct val="100000"/>
              </a:lnSpc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listener’s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ear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1.38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29872"/>
            <a:ext cx="7285538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 Simple </a:t>
            </a:r>
            <a:r>
              <a:rPr spc="-5" dirty="0"/>
              <a:t>Conversation? </a:t>
            </a:r>
            <a:r>
              <a:rPr dirty="0"/>
              <a:t>-</a:t>
            </a:r>
            <a:r>
              <a:rPr spc="-60" dirty="0"/>
              <a:t> </a:t>
            </a:r>
            <a:r>
              <a:rPr dirty="0"/>
              <a:t>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0291" y="1579824"/>
            <a:ext cx="7813675" cy="25190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22400" indent="-514984">
              <a:lnSpc>
                <a:spcPct val="100000"/>
              </a:lnSpc>
              <a:spcBef>
                <a:spcPts val="105"/>
              </a:spcBef>
              <a:buAutoNum type="alphaLcPeriod" startAt="6"/>
              <a:tabLst>
                <a:tab pos="1422400" algn="l"/>
                <a:tab pos="142303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converted 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electrical</a:t>
            </a:r>
            <a:r>
              <a:rPr sz="2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signals</a:t>
            </a:r>
            <a:endParaRPr sz="2600">
              <a:latin typeface="Arial"/>
              <a:cs typeface="Arial"/>
            </a:endParaRPr>
          </a:p>
          <a:p>
            <a:pPr marL="1422400" marR="5080" indent="-514984">
              <a:lnSpc>
                <a:spcPct val="100000"/>
              </a:lnSpc>
              <a:buAutoNum type="alphaLcPeriod" startAt="6"/>
              <a:tabLst>
                <a:tab pos="1422400" algn="l"/>
                <a:tab pos="142303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brain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receives the signals and converts  to</a:t>
            </a:r>
            <a:r>
              <a:rPr sz="26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words</a:t>
            </a:r>
            <a:endParaRPr sz="2600">
              <a:latin typeface="Arial"/>
              <a:cs typeface="Arial"/>
            </a:endParaRPr>
          </a:p>
          <a:p>
            <a:pPr marL="1422400" marR="1311910" indent="-514984">
              <a:lnSpc>
                <a:spcPct val="100000"/>
              </a:lnSpc>
              <a:buAutoNum type="alphaLcPeriod" startAt="6"/>
              <a:tabLst>
                <a:tab pos="1422400" algn="l"/>
                <a:tab pos="142303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brain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translates the words</a:t>
            </a:r>
            <a:r>
              <a:rPr sz="2600" spc="-8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into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concepts</a:t>
            </a:r>
            <a:endParaRPr sz="2600">
              <a:latin typeface="Arial"/>
              <a:cs typeface="Arial"/>
            </a:endParaRPr>
          </a:p>
          <a:p>
            <a:pPr marL="526415" indent="-513715">
              <a:lnSpc>
                <a:spcPct val="100000"/>
              </a:lnSpc>
              <a:spcBef>
                <a:spcPts val="66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It is a complex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process!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1.39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 Simple</a:t>
            </a:r>
            <a:r>
              <a:rPr spc="-75" dirty="0"/>
              <a:t> </a:t>
            </a:r>
            <a:r>
              <a:rPr spc="-5" dirty="0"/>
              <a:t>Conversation?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/>
          <p:nvPr/>
        </p:nvSpPr>
        <p:spPr>
          <a:xfrm>
            <a:off x="1866900" y="1600199"/>
            <a:ext cx="5297424" cy="46482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62959" y="82671"/>
            <a:ext cx="32042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9060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Learning</a:t>
            </a:r>
            <a:r>
              <a:rPr spc="-60" dirty="0"/>
              <a:t> </a:t>
            </a:r>
            <a:r>
              <a:rPr dirty="0"/>
              <a:t>Outcomes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3314" y="1486908"/>
            <a:ext cx="8042275" cy="245491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By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the end of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this 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topic,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students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will be able</a:t>
            </a:r>
            <a:r>
              <a:rPr sz="3000" i="1" spc="-9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to:</a:t>
            </a:r>
            <a:endParaRPr sz="3000" dirty="0">
              <a:latin typeface="Arial"/>
              <a:cs typeface="Arial"/>
            </a:endParaRPr>
          </a:p>
          <a:p>
            <a:pPr marL="448309" marR="974725" indent="-277495">
              <a:lnSpc>
                <a:spcPct val="100000"/>
              </a:lnSpc>
              <a:spcBef>
                <a:spcPts val="68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Describe the purpose and development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800">
              <a:latin typeface="Arial"/>
              <a:cs typeface="Arial"/>
            </a:endParaRPr>
          </a:p>
          <a:p>
            <a:pPr marL="448309" marR="56388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Explain the overarching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principles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 the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OSI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seven-layer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 model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1.40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29872"/>
            <a:ext cx="5837738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 </a:t>
            </a:r>
            <a:r>
              <a:rPr spc="-5" dirty="0"/>
              <a:t>Layered</a:t>
            </a:r>
            <a:r>
              <a:rPr spc="-40" dirty="0"/>
              <a:t> </a:t>
            </a:r>
            <a:r>
              <a:rPr spc="-5" dirty="0"/>
              <a:t>Approach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0286" y="1508501"/>
            <a:ext cx="8147684" cy="41167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6415" marR="191135" indent="-513715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Considering our conversation,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see that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are equivalent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processes 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both receiver  and sender:</a:t>
            </a:r>
            <a:endParaRPr sz="2800">
              <a:latin typeface="Arial"/>
              <a:cs typeface="Arial"/>
            </a:endParaRPr>
          </a:p>
          <a:p>
            <a:pPr marL="1059815" lvl="1" indent="-513715">
              <a:lnSpc>
                <a:spcPct val="100000"/>
              </a:lnSpc>
              <a:spcBef>
                <a:spcPts val="10"/>
              </a:spcBef>
              <a:buAutoNum type="alphaLcPeriod"/>
              <a:tabLst>
                <a:tab pos="1059815" algn="l"/>
                <a:tab pos="106045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Converting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between concepts and</a:t>
            </a:r>
            <a:r>
              <a:rPr sz="2600" spc="-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words</a:t>
            </a:r>
            <a:endParaRPr sz="2600">
              <a:latin typeface="Arial"/>
              <a:cs typeface="Arial"/>
            </a:endParaRPr>
          </a:p>
          <a:p>
            <a:pPr marL="1059815" lvl="1" indent="-513715">
              <a:lnSpc>
                <a:spcPct val="100000"/>
              </a:lnSpc>
              <a:spcBef>
                <a:spcPts val="625"/>
              </a:spcBef>
              <a:buAutoNum type="alphaLcPeriod"/>
              <a:tabLst>
                <a:tab pos="1059815" algn="l"/>
                <a:tab pos="106045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Converting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between words and electrical</a:t>
            </a:r>
            <a:r>
              <a:rPr sz="2600" spc="-1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signals</a:t>
            </a:r>
            <a:endParaRPr sz="2600">
              <a:latin typeface="Arial"/>
              <a:cs typeface="Arial"/>
            </a:endParaRPr>
          </a:p>
          <a:p>
            <a:pPr marL="1059815" lvl="1" indent="-513715">
              <a:lnSpc>
                <a:spcPct val="100000"/>
              </a:lnSpc>
              <a:spcBef>
                <a:spcPts val="625"/>
              </a:spcBef>
              <a:buAutoNum type="alphaLcPeriod"/>
              <a:tabLst>
                <a:tab pos="1059815" algn="l"/>
                <a:tab pos="106045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Converting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between electricity and</a:t>
            </a:r>
            <a:r>
              <a:rPr sz="2600" spc="-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movement</a:t>
            </a:r>
            <a:endParaRPr sz="2600">
              <a:latin typeface="Arial"/>
              <a:cs typeface="Arial"/>
            </a:endParaRPr>
          </a:p>
          <a:p>
            <a:pPr marL="1059815" marR="723900" lvl="1" indent="-513715">
              <a:lnSpc>
                <a:spcPct val="100000"/>
              </a:lnSpc>
              <a:spcBef>
                <a:spcPts val="625"/>
              </a:spcBef>
              <a:buAutoNum type="alphaLcPeriod"/>
              <a:tabLst>
                <a:tab pos="1059815" algn="l"/>
                <a:tab pos="106045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Converting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between muscle movement and  sound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waves</a:t>
            </a:r>
            <a:endParaRPr sz="2600">
              <a:latin typeface="Arial"/>
              <a:cs typeface="Arial"/>
            </a:endParaRPr>
          </a:p>
          <a:p>
            <a:pPr marL="526415" indent="-513715">
              <a:lnSpc>
                <a:spcPct val="100000"/>
              </a:lnSpc>
              <a:spcBef>
                <a:spcPts val="1290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 can model this as 4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layers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1.41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29872"/>
            <a:ext cx="3932738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</a:t>
            </a:r>
            <a:r>
              <a:rPr spc="-65" dirty="0"/>
              <a:t> </a:t>
            </a:r>
            <a:r>
              <a:rPr dirty="0"/>
              <a:t>Scenario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0286" y="1437254"/>
            <a:ext cx="7978775" cy="4147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6415" marR="5080" indent="-513715">
              <a:lnSpc>
                <a:spcPct val="100000"/>
              </a:lnSpc>
              <a:spcBef>
                <a:spcPts val="9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Your colleague on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other side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 the world  needs to send you a fax message but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there are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problems:</a:t>
            </a:r>
            <a:endParaRPr sz="2800">
              <a:latin typeface="Arial"/>
              <a:cs typeface="Arial"/>
            </a:endParaRPr>
          </a:p>
          <a:p>
            <a:pPr marL="1059815" lvl="1" indent="-513715">
              <a:lnSpc>
                <a:spcPct val="100000"/>
              </a:lnSpc>
              <a:spcBef>
                <a:spcPts val="10"/>
              </a:spcBef>
              <a:buChar char="–"/>
              <a:tabLst>
                <a:tab pos="1059815" algn="l"/>
                <a:tab pos="106045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Your colleague speaks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German</a:t>
            </a:r>
            <a:endParaRPr sz="2600">
              <a:latin typeface="Arial"/>
              <a:cs typeface="Arial"/>
            </a:endParaRPr>
          </a:p>
          <a:p>
            <a:pPr marL="1059815" lvl="1" indent="-513715">
              <a:lnSpc>
                <a:spcPct val="100000"/>
              </a:lnSpc>
              <a:spcBef>
                <a:spcPts val="625"/>
              </a:spcBef>
              <a:buChar char="–"/>
              <a:tabLst>
                <a:tab pos="1059815" algn="l"/>
                <a:tab pos="106045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His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company secretary speaks</a:t>
            </a:r>
            <a:r>
              <a:rPr sz="2600" spc="-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French</a:t>
            </a:r>
            <a:endParaRPr sz="2600">
              <a:latin typeface="Arial"/>
              <a:cs typeface="Arial"/>
            </a:endParaRPr>
          </a:p>
          <a:p>
            <a:pPr marL="1059815" lvl="1" indent="-513715">
              <a:lnSpc>
                <a:spcPct val="100000"/>
              </a:lnSpc>
              <a:spcBef>
                <a:spcPts val="625"/>
              </a:spcBef>
              <a:buChar char="–"/>
              <a:tabLst>
                <a:tab pos="1059815" algn="l"/>
                <a:tab pos="106045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Your company secretary speaks</a:t>
            </a:r>
            <a:r>
              <a:rPr sz="2600" spc="-8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French</a:t>
            </a:r>
            <a:endParaRPr sz="2600">
              <a:latin typeface="Arial"/>
              <a:cs typeface="Arial"/>
            </a:endParaRPr>
          </a:p>
          <a:p>
            <a:pPr marL="1059815" lvl="1" indent="-513715">
              <a:lnSpc>
                <a:spcPct val="100000"/>
              </a:lnSpc>
              <a:spcBef>
                <a:spcPts val="625"/>
              </a:spcBef>
              <a:buChar char="–"/>
              <a:tabLst>
                <a:tab pos="1059815" algn="l"/>
                <a:tab pos="106045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You speak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English</a:t>
            </a:r>
            <a:endParaRPr sz="2600">
              <a:latin typeface="Arial"/>
              <a:cs typeface="Arial"/>
            </a:endParaRPr>
          </a:p>
          <a:p>
            <a:pPr marL="526415" marR="108585" indent="-513715">
              <a:lnSpc>
                <a:spcPct val="100000"/>
              </a:lnSpc>
              <a:spcBef>
                <a:spcPts val="1290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How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does the message, “mein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Name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ist Heidi”  (“my name is Heidi”), get to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you?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1.42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93359"/>
            <a:ext cx="5534593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 Solution -</a:t>
            </a:r>
            <a:r>
              <a:rPr spc="-80" dirty="0"/>
              <a:t> </a:t>
            </a:r>
            <a:r>
              <a:rPr dirty="0"/>
              <a:t>Sender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0278" y="1724351"/>
            <a:ext cx="8154670" cy="2756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6415" marR="99695" indent="-513715" algn="just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German colleague writes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message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“Mein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Name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ist Heidi” and states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who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message is to be sent  to.</a:t>
            </a:r>
            <a:endParaRPr sz="2800">
              <a:latin typeface="Arial"/>
              <a:cs typeface="Arial"/>
            </a:endParaRPr>
          </a:p>
          <a:p>
            <a:pPr marL="526415" marR="5080" indent="-513715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Translator converts this to French,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“Je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m’appelle  Heidi”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adds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detail that this is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French.</a:t>
            </a:r>
            <a:endParaRPr sz="2800">
              <a:latin typeface="Arial"/>
              <a:cs typeface="Arial"/>
            </a:endParaRPr>
          </a:p>
          <a:p>
            <a:pPr marL="526415" indent="-513715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Secretary sends message in fax to your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office.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1.43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93359"/>
            <a:ext cx="6599738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 Solution -</a:t>
            </a:r>
            <a:r>
              <a:rPr spc="-65" dirty="0"/>
              <a:t> </a:t>
            </a:r>
            <a:r>
              <a:rPr spc="-5" dirty="0"/>
              <a:t>Receiver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0286" y="1724351"/>
            <a:ext cx="7677784" cy="369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6415" marR="537210" indent="-513715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Secretary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receives message in fax in your  office.</a:t>
            </a:r>
            <a:endParaRPr sz="2800">
              <a:latin typeface="Arial"/>
              <a:cs typeface="Arial"/>
            </a:endParaRPr>
          </a:p>
          <a:p>
            <a:pPr marL="526415" marR="5080" indent="-513715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Translator converts this to English, “My name  is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Heidi”.</a:t>
            </a:r>
            <a:endParaRPr sz="2800">
              <a:latin typeface="Arial"/>
              <a:cs typeface="Arial"/>
            </a:endParaRPr>
          </a:p>
          <a:p>
            <a:pPr marL="526415" indent="-513715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You receive and read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message.</a:t>
            </a:r>
            <a:endParaRPr sz="2800">
              <a:latin typeface="Arial"/>
              <a:cs typeface="Arial"/>
            </a:endParaRPr>
          </a:p>
          <a:p>
            <a:pPr marL="526415" marR="197485">
              <a:lnSpc>
                <a:spcPct val="100000"/>
              </a:lnSpc>
              <a:spcBef>
                <a:spcPts val="670"/>
              </a:spcBef>
            </a:pP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Details of how </a:t>
            </a:r>
            <a:r>
              <a:rPr sz="2800" i="1" spc="-10" dirty="0">
                <a:solidFill>
                  <a:srgbClr val="7F7F7F"/>
                </a:solidFill>
                <a:latin typeface="Arial"/>
                <a:cs typeface="Arial"/>
              </a:rPr>
              <a:t>we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know which translator to  use </a:t>
            </a:r>
            <a:r>
              <a:rPr sz="2800" i="1" dirty="0">
                <a:solidFill>
                  <a:srgbClr val="7F7F7F"/>
                </a:solidFill>
                <a:latin typeface="Arial"/>
                <a:cs typeface="Arial"/>
              </a:rPr>
              <a:t>or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how you get </a:t>
            </a:r>
            <a:r>
              <a:rPr sz="2800" i="1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message </a:t>
            </a:r>
            <a:r>
              <a:rPr sz="2800" i="1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the  </a:t>
            </a:r>
            <a:r>
              <a:rPr sz="2800" i="1" dirty="0">
                <a:solidFill>
                  <a:srgbClr val="7F7F7F"/>
                </a:solidFill>
                <a:latin typeface="Arial"/>
                <a:cs typeface="Arial"/>
              </a:rPr>
              <a:t>translator, </a:t>
            </a:r>
            <a:r>
              <a:rPr sz="2800" i="1" spc="-10" dirty="0">
                <a:solidFill>
                  <a:srgbClr val="7F7F7F"/>
                </a:solidFill>
                <a:latin typeface="Arial"/>
                <a:cs typeface="Arial"/>
              </a:rPr>
              <a:t>etc,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have not been included</a:t>
            </a:r>
            <a:r>
              <a:rPr sz="2800" i="1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i="1" dirty="0">
                <a:solidFill>
                  <a:srgbClr val="7F7F7F"/>
                </a:solidFill>
                <a:latin typeface="Arial"/>
                <a:cs typeface="Arial"/>
              </a:rPr>
              <a:t>here.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1.44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93359"/>
            <a:ext cx="5761538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 Solution -</a:t>
            </a:r>
            <a:r>
              <a:rPr spc="-80" dirty="0"/>
              <a:t> </a:t>
            </a:r>
            <a:r>
              <a:rPr spc="-5" dirty="0"/>
              <a:t>Layers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0286" y="1724351"/>
            <a:ext cx="7662545" cy="2500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6415" indent="-513715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Write/read message in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native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language.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7F7F7F"/>
              </a:buClr>
              <a:buFont typeface="Arial"/>
              <a:buAutoNum type="arabicPeriod"/>
            </a:pPr>
            <a:endParaRPr sz="4050">
              <a:latin typeface="Times New Roman"/>
              <a:cs typeface="Times New Roman"/>
            </a:endParaRPr>
          </a:p>
          <a:p>
            <a:pPr marL="526415" indent="-513715">
              <a:lnSpc>
                <a:spcPct val="100000"/>
              </a:lnSpc>
              <a:buAutoNum type="arabicPeriod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Translate to common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language.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7F7F7F"/>
              </a:buClr>
              <a:buFont typeface="Arial"/>
              <a:buAutoNum type="arabicPeriod"/>
            </a:pPr>
            <a:endParaRPr sz="4050">
              <a:latin typeface="Times New Roman"/>
              <a:cs typeface="Times New Roman"/>
            </a:endParaRPr>
          </a:p>
          <a:p>
            <a:pPr marL="526415" indent="-51371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receive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message in common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language.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1.45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268980"/>
            <a:ext cx="7818938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Developing </a:t>
            </a:r>
            <a:r>
              <a:rPr sz="4000" spc="-5" dirty="0"/>
              <a:t>a </a:t>
            </a:r>
            <a:r>
              <a:rPr sz="4000" spc="-10" dirty="0"/>
              <a:t>model </a:t>
            </a:r>
            <a:r>
              <a:rPr sz="4000" spc="-5" dirty="0"/>
              <a:t>for real-life  </a:t>
            </a:r>
            <a:r>
              <a:rPr sz="4000" spc="-10" dirty="0"/>
              <a:t>networks</a:t>
            </a:r>
            <a:endParaRPr sz="4000" dirty="0"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0286" y="1653027"/>
            <a:ext cx="8315959" cy="402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6415" marR="5080" indent="-513715">
              <a:lnSpc>
                <a:spcPct val="100000"/>
              </a:lnSpc>
              <a:spcBef>
                <a:spcPts val="9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 know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develop a layered approach but  have to deal with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many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issues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including:</a:t>
            </a:r>
            <a:endParaRPr sz="2800">
              <a:latin typeface="Arial"/>
              <a:cs typeface="Arial"/>
            </a:endParaRPr>
          </a:p>
          <a:p>
            <a:pPr marL="1059815" lvl="1" indent="-513715">
              <a:lnSpc>
                <a:spcPct val="100000"/>
              </a:lnSpc>
              <a:spcBef>
                <a:spcPts val="15"/>
              </a:spcBef>
              <a:buChar char="–"/>
              <a:tabLst>
                <a:tab pos="1059815" algn="l"/>
                <a:tab pos="1060450" algn="l"/>
              </a:tabLst>
            </a:pP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Message</a:t>
            </a:r>
            <a:r>
              <a:rPr sz="24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7F7F7F"/>
                </a:solidFill>
                <a:latin typeface="Arial"/>
                <a:cs typeface="Arial"/>
              </a:rPr>
              <a:t>language</a:t>
            </a:r>
            <a:endParaRPr sz="2400">
              <a:latin typeface="Arial"/>
              <a:cs typeface="Arial"/>
            </a:endParaRPr>
          </a:p>
          <a:p>
            <a:pPr marL="1059815" lvl="1" indent="-513715">
              <a:lnSpc>
                <a:spcPct val="100000"/>
              </a:lnSpc>
              <a:spcBef>
                <a:spcPts val="580"/>
              </a:spcBef>
              <a:buChar char="–"/>
              <a:tabLst>
                <a:tab pos="1059815" algn="l"/>
                <a:tab pos="1060450" algn="l"/>
              </a:tabLst>
            </a:pP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Transmission</a:t>
            </a:r>
            <a:r>
              <a:rPr sz="24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format</a:t>
            </a:r>
            <a:endParaRPr sz="2400">
              <a:latin typeface="Arial"/>
              <a:cs typeface="Arial"/>
            </a:endParaRPr>
          </a:p>
          <a:p>
            <a:pPr marL="1059815" lvl="1" indent="-513715">
              <a:lnSpc>
                <a:spcPct val="100000"/>
              </a:lnSpc>
              <a:spcBef>
                <a:spcPts val="575"/>
              </a:spcBef>
              <a:buChar char="–"/>
              <a:tabLst>
                <a:tab pos="1059815" algn="l"/>
                <a:tab pos="1060450" algn="l"/>
              </a:tabLst>
            </a:pP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Addressing who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the message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is</a:t>
            </a:r>
            <a:r>
              <a:rPr sz="24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for</a:t>
            </a:r>
            <a:endParaRPr sz="2400">
              <a:latin typeface="Arial"/>
              <a:cs typeface="Arial"/>
            </a:endParaRPr>
          </a:p>
          <a:p>
            <a:pPr marL="1059815" lvl="1" indent="-513715">
              <a:lnSpc>
                <a:spcPct val="100000"/>
              </a:lnSpc>
              <a:spcBef>
                <a:spcPts val="580"/>
              </a:spcBef>
              <a:buChar char="–"/>
              <a:tabLst>
                <a:tab pos="1059815" algn="l"/>
                <a:tab pos="1060450" algn="l"/>
              </a:tabLst>
            </a:pP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Ensuring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the receiver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is</a:t>
            </a:r>
            <a:r>
              <a:rPr sz="24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listening</a:t>
            </a:r>
            <a:endParaRPr sz="2400">
              <a:latin typeface="Arial"/>
              <a:cs typeface="Arial"/>
            </a:endParaRPr>
          </a:p>
          <a:p>
            <a:pPr marL="1059815" lvl="1" indent="-513715">
              <a:lnSpc>
                <a:spcPct val="100000"/>
              </a:lnSpc>
              <a:spcBef>
                <a:spcPts val="575"/>
              </a:spcBef>
              <a:buChar char="–"/>
              <a:tabLst>
                <a:tab pos="1059815" algn="l"/>
                <a:tab pos="1060450" algn="l"/>
              </a:tabLst>
            </a:pPr>
            <a:r>
              <a:rPr sz="2400" spc="-10" dirty="0">
                <a:solidFill>
                  <a:srgbClr val="7F7F7F"/>
                </a:solidFill>
                <a:latin typeface="Arial"/>
                <a:cs typeface="Arial"/>
              </a:rPr>
              <a:t>Dealing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with errors in</a:t>
            </a:r>
            <a:r>
              <a:rPr sz="24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transmission</a:t>
            </a:r>
            <a:endParaRPr sz="2400">
              <a:latin typeface="Arial"/>
              <a:cs typeface="Arial"/>
            </a:endParaRPr>
          </a:p>
          <a:p>
            <a:pPr marL="1059815" lvl="1" indent="-513715">
              <a:lnSpc>
                <a:spcPct val="100000"/>
              </a:lnSpc>
              <a:spcBef>
                <a:spcPts val="575"/>
              </a:spcBef>
              <a:buChar char="–"/>
              <a:tabLst>
                <a:tab pos="1059815" algn="l"/>
                <a:tab pos="1060450" algn="l"/>
              </a:tabLst>
            </a:pPr>
            <a:r>
              <a:rPr sz="2400" spc="-10" dirty="0">
                <a:solidFill>
                  <a:srgbClr val="7F7F7F"/>
                </a:solidFill>
                <a:latin typeface="Arial"/>
                <a:cs typeface="Arial"/>
              </a:rPr>
              <a:t>Understanding </a:t>
            </a:r>
            <a:r>
              <a:rPr sz="2400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4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7F7F"/>
                </a:solidFill>
                <a:latin typeface="Arial"/>
                <a:cs typeface="Arial"/>
              </a:rPr>
              <a:t>message</a:t>
            </a:r>
            <a:endParaRPr sz="2400">
              <a:latin typeface="Arial"/>
              <a:cs typeface="Arial"/>
            </a:endParaRPr>
          </a:p>
          <a:p>
            <a:pPr marL="526415" indent="-513715">
              <a:lnSpc>
                <a:spcPct val="100000"/>
              </a:lnSpc>
              <a:spcBef>
                <a:spcPts val="123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model must apply to all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169920" cy="15895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sz="1900" i="1" spc="-5" dirty="0">
                <a:latin typeface="Arial"/>
                <a:cs typeface="Arial"/>
              </a:rPr>
              <a:t>Topic 1 – Lecture</a:t>
            </a:r>
            <a:r>
              <a:rPr sz="1900" i="1" spc="45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4:</a:t>
            </a:r>
            <a:endParaRPr sz="1900" dirty="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910"/>
              </a:spcBef>
            </a:pPr>
            <a:r>
              <a:rPr sz="1900" i="1" spc="-5" dirty="0">
                <a:latin typeface="Arial"/>
                <a:cs typeface="Arial"/>
              </a:rPr>
              <a:t>The OSI </a:t>
            </a:r>
            <a:r>
              <a:rPr sz="1900" i="1" spc="-10" dirty="0">
                <a:latin typeface="Arial"/>
                <a:cs typeface="Arial"/>
              </a:rPr>
              <a:t>Reference</a:t>
            </a:r>
            <a:r>
              <a:rPr sz="1900" i="1" spc="30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Model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1.47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93359"/>
            <a:ext cx="6447338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 </a:t>
            </a:r>
            <a:r>
              <a:rPr spc="-5" dirty="0"/>
              <a:t>Hierarchy of</a:t>
            </a:r>
            <a:r>
              <a:rPr spc="-70" dirty="0"/>
              <a:t> </a:t>
            </a:r>
            <a:r>
              <a:rPr spc="-5" dirty="0"/>
              <a:t>Layers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0286" y="1653027"/>
            <a:ext cx="8098155" cy="369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6415" marR="620395" indent="-513715">
              <a:lnSpc>
                <a:spcPct val="100000"/>
              </a:lnSpc>
              <a:spcBef>
                <a:spcPts val="9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Networks can be modelled as a hierarchy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or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stack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b="1" i="1" dirty="0">
                <a:solidFill>
                  <a:srgbClr val="89A451"/>
                </a:solidFill>
                <a:latin typeface="Arial"/>
                <a:cs typeface="Arial"/>
              </a:rPr>
              <a:t>layers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526415" indent="-513715">
              <a:lnSpc>
                <a:spcPct val="100000"/>
              </a:lnSpc>
              <a:spcBef>
                <a:spcPts val="67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This simplifies the design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800">
              <a:latin typeface="Arial"/>
              <a:cs typeface="Arial"/>
            </a:endParaRPr>
          </a:p>
          <a:p>
            <a:pPr marL="526415" marR="424180" indent="-513715">
              <a:lnSpc>
                <a:spcPct val="100000"/>
              </a:lnSpc>
              <a:spcBef>
                <a:spcPts val="670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Each layer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built upon the layer immediately  underneath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it.</a:t>
            </a:r>
            <a:endParaRPr sz="2800">
              <a:latin typeface="Arial"/>
              <a:cs typeface="Arial"/>
            </a:endParaRPr>
          </a:p>
          <a:p>
            <a:pPr marL="526415" marR="5080" indent="-513715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purpose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each layer is to provide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services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the layer above whilst hiding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detail of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how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those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services are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created.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1.48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93359"/>
            <a:ext cx="5990138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Our Earlier</a:t>
            </a:r>
            <a:r>
              <a:rPr spc="-90" dirty="0"/>
              <a:t> </a:t>
            </a:r>
            <a:r>
              <a:rPr dirty="0"/>
              <a:t>Scenario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0286" y="1724351"/>
            <a:ext cx="8198484" cy="33178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6415" marR="107314" indent="-513715">
              <a:lnSpc>
                <a:spcPct val="100000"/>
              </a:lnSpc>
              <a:spcBef>
                <a:spcPts val="9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Our secretary presented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message in French  to the translator. The translator did not need to  know how the message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was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received.</a:t>
            </a:r>
            <a:endParaRPr sz="2800">
              <a:latin typeface="Arial"/>
              <a:cs typeface="Arial"/>
            </a:endParaRPr>
          </a:p>
          <a:p>
            <a:pPr marL="526415" marR="5080" indent="-513715">
              <a:lnSpc>
                <a:spcPct val="100000"/>
              </a:lnSpc>
              <a:spcBef>
                <a:spcPts val="240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translator presented the message in English  to you. You did not need to know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French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message was, nor how it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translated,  nor how it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was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transmitted to your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company.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1.49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04307"/>
            <a:ext cx="4847138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Communicating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685346" y="1295400"/>
            <a:ext cx="7765322" cy="3695136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542925" indent="-513080">
              <a:lnSpc>
                <a:spcPct val="100000"/>
              </a:lnSpc>
              <a:spcBef>
                <a:spcPts val="770"/>
              </a:spcBef>
              <a:buChar char="•"/>
              <a:tabLst>
                <a:tab pos="543560" algn="l"/>
                <a:tab pos="544195" algn="l"/>
              </a:tabLst>
            </a:pPr>
            <a:r>
              <a:rPr spc="-5" dirty="0"/>
              <a:t>Each layer operates via rules, a</a:t>
            </a:r>
            <a:r>
              <a:rPr spc="85" dirty="0"/>
              <a:t> </a:t>
            </a:r>
            <a:r>
              <a:rPr b="1" i="1" spc="-5" dirty="0">
                <a:solidFill>
                  <a:srgbClr val="89A451"/>
                </a:solidFill>
                <a:latin typeface="Arial"/>
                <a:cs typeface="Arial"/>
              </a:rPr>
              <a:t>protocol</a:t>
            </a:r>
            <a:r>
              <a:rPr spc="-5" dirty="0"/>
              <a:t>.</a:t>
            </a:r>
          </a:p>
          <a:p>
            <a:pPr marL="542925" marR="5080" indent="-513080">
              <a:lnSpc>
                <a:spcPct val="100000"/>
              </a:lnSpc>
              <a:spcBef>
                <a:spcPts val="675"/>
              </a:spcBef>
              <a:buChar char="•"/>
              <a:tabLst>
                <a:tab pos="543560" algn="l"/>
                <a:tab pos="544195" algn="l"/>
              </a:tabLst>
            </a:pPr>
            <a:r>
              <a:rPr spc="-5" dirty="0"/>
              <a:t>There is an </a:t>
            </a:r>
            <a:r>
              <a:rPr b="1" i="1" spc="-5" dirty="0">
                <a:solidFill>
                  <a:srgbClr val="89A451"/>
                </a:solidFill>
                <a:latin typeface="Arial"/>
                <a:cs typeface="Arial"/>
              </a:rPr>
              <a:t>interface </a:t>
            </a:r>
            <a:r>
              <a:rPr spc="-5" dirty="0"/>
              <a:t>between adjacent </a:t>
            </a:r>
            <a:r>
              <a:rPr dirty="0"/>
              <a:t>layers  that </a:t>
            </a:r>
            <a:r>
              <a:rPr spc="-5" dirty="0"/>
              <a:t>defines the operations and </a:t>
            </a:r>
            <a:r>
              <a:rPr dirty="0"/>
              <a:t>services </a:t>
            </a:r>
            <a:r>
              <a:rPr spc="-5" dirty="0"/>
              <a:t>that the  lower layer</a:t>
            </a:r>
            <a:r>
              <a:rPr spc="15" dirty="0"/>
              <a:t> </a:t>
            </a:r>
            <a:r>
              <a:rPr dirty="0"/>
              <a:t>provides.</a:t>
            </a:r>
          </a:p>
          <a:p>
            <a:pPr marL="542925" indent="-513080">
              <a:lnSpc>
                <a:spcPct val="100000"/>
              </a:lnSpc>
              <a:spcBef>
                <a:spcPts val="675"/>
              </a:spcBef>
              <a:buChar char="•"/>
              <a:tabLst>
                <a:tab pos="543560" algn="l"/>
                <a:tab pos="544195" algn="l"/>
              </a:tabLst>
            </a:pPr>
            <a:r>
              <a:rPr spc="-5" dirty="0"/>
              <a:t>Communication requires </a:t>
            </a:r>
            <a:r>
              <a:rPr dirty="0"/>
              <a:t>several</a:t>
            </a:r>
            <a:r>
              <a:rPr spc="50" dirty="0"/>
              <a:t> </a:t>
            </a:r>
            <a:r>
              <a:rPr dirty="0"/>
              <a:t>layers:</a:t>
            </a:r>
          </a:p>
          <a:p>
            <a:pPr marL="1076325" marR="453390" lvl="1" indent="-513080">
              <a:lnSpc>
                <a:spcPct val="100000"/>
              </a:lnSpc>
              <a:spcBef>
                <a:spcPts val="10"/>
              </a:spcBef>
              <a:buChar char="–"/>
              <a:tabLst>
                <a:tab pos="1076960" algn="l"/>
                <a:tab pos="107759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Data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control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information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passes from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top  layer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bottom layer in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sending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device;</a:t>
            </a:r>
            <a:endParaRPr sz="2600" dirty="0">
              <a:latin typeface="Arial"/>
              <a:cs typeface="Arial"/>
            </a:endParaRPr>
          </a:p>
          <a:p>
            <a:pPr marL="1076325" lvl="1" indent="-513080">
              <a:lnSpc>
                <a:spcPct val="100000"/>
              </a:lnSpc>
              <a:spcBef>
                <a:spcPts val="625"/>
              </a:spcBef>
              <a:buChar char="–"/>
              <a:tabLst>
                <a:tab pos="1076960" algn="l"/>
                <a:tab pos="107759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This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transmitted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the receiving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 device;</a:t>
            </a:r>
            <a:endParaRPr sz="2600" dirty="0">
              <a:latin typeface="Arial"/>
              <a:cs typeface="Arial"/>
            </a:endParaRPr>
          </a:p>
          <a:p>
            <a:pPr marL="1076325" marR="614045" lvl="1" indent="-513080">
              <a:lnSpc>
                <a:spcPct val="100000"/>
              </a:lnSpc>
              <a:spcBef>
                <a:spcPts val="625"/>
              </a:spcBef>
              <a:buChar char="–"/>
              <a:tabLst>
                <a:tab pos="1076960" algn="l"/>
                <a:tab pos="107759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It passes from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bottom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top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receiving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end.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62959" y="82671"/>
            <a:ext cx="32042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2581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Module</a:t>
            </a:r>
            <a:r>
              <a:rPr spc="-70" dirty="0"/>
              <a:t> </a:t>
            </a:r>
            <a:r>
              <a:rPr dirty="0"/>
              <a:t>Aims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243570" cy="36785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This module aims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provide you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with:</a:t>
            </a:r>
            <a:endParaRPr sz="2800">
              <a:latin typeface="Arial"/>
              <a:cs typeface="Arial"/>
            </a:endParaRPr>
          </a:p>
          <a:p>
            <a:pPr marL="823594" marR="139065" indent="-353695">
              <a:lnSpc>
                <a:spcPct val="100000"/>
              </a:lnSpc>
              <a:spcBef>
                <a:spcPts val="23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broad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introduction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the networking and  communication systems commonly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employed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</a:t>
            </a:r>
            <a:r>
              <a:rPr sz="2600" spc="-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 business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environment;</a:t>
            </a:r>
            <a:endParaRPr sz="2600">
              <a:latin typeface="Arial"/>
              <a:cs typeface="Arial"/>
            </a:endParaRPr>
          </a:p>
          <a:p>
            <a:pPr marL="823594" marR="699770" indent="-353695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 understanding 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underlying theoretical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frameworks;</a:t>
            </a:r>
            <a:endParaRPr sz="2600">
              <a:latin typeface="Arial"/>
              <a:cs typeface="Arial"/>
            </a:endParaRPr>
          </a:p>
          <a:p>
            <a:pPr marL="823594" marR="5080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 understanding of associated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issues such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 testing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security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these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systems.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1.50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93359"/>
            <a:ext cx="4694738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Design</a:t>
            </a:r>
            <a:r>
              <a:rPr spc="-70" dirty="0"/>
              <a:t> </a:t>
            </a:r>
            <a:r>
              <a:rPr dirty="0"/>
              <a:t>Issues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0286" y="1581653"/>
            <a:ext cx="7644765" cy="37515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6415" marR="5080" indent="-513715">
              <a:lnSpc>
                <a:spcPct val="100000"/>
              </a:lnSpc>
              <a:spcBef>
                <a:spcPts val="9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are a number of key issues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when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designing a network and these appear in one  or more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layers:</a:t>
            </a:r>
            <a:endParaRPr sz="2800">
              <a:latin typeface="Arial"/>
              <a:cs typeface="Arial"/>
            </a:endParaRPr>
          </a:p>
          <a:p>
            <a:pPr marL="1059815" lvl="1" indent="-513715">
              <a:lnSpc>
                <a:spcPct val="100000"/>
              </a:lnSpc>
              <a:spcBef>
                <a:spcPts val="1165"/>
              </a:spcBef>
              <a:buChar char="–"/>
              <a:tabLst>
                <a:tab pos="1059815" algn="l"/>
                <a:tab pos="106045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Addressing</a:t>
            </a:r>
            <a:endParaRPr sz="2600">
              <a:latin typeface="Arial"/>
              <a:cs typeface="Arial"/>
            </a:endParaRPr>
          </a:p>
          <a:p>
            <a:pPr marL="1059815" lvl="1" indent="-513715">
              <a:lnSpc>
                <a:spcPct val="100000"/>
              </a:lnSpc>
              <a:spcBef>
                <a:spcPts val="620"/>
              </a:spcBef>
              <a:buChar char="–"/>
              <a:tabLst>
                <a:tab pos="1059815" algn="l"/>
                <a:tab pos="106045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Error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control</a:t>
            </a:r>
            <a:endParaRPr sz="2600">
              <a:latin typeface="Arial"/>
              <a:cs typeface="Arial"/>
            </a:endParaRPr>
          </a:p>
          <a:p>
            <a:pPr marL="1059815" lvl="1" indent="-513715">
              <a:lnSpc>
                <a:spcPct val="100000"/>
              </a:lnSpc>
              <a:spcBef>
                <a:spcPts val="630"/>
              </a:spcBef>
              <a:buChar char="–"/>
              <a:tabLst>
                <a:tab pos="1059815" algn="l"/>
                <a:tab pos="106045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Flow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control</a:t>
            </a:r>
            <a:endParaRPr sz="2600">
              <a:latin typeface="Arial"/>
              <a:cs typeface="Arial"/>
            </a:endParaRPr>
          </a:p>
          <a:p>
            <a:pPr marL="1059815" lvl="1" indent="-513715">
              <a:lnSpc>
                <a:spcPct val="100000"/>
              </a:lnSpc>
              <a:spcBef>
                <a:spcPts val="620"/>
              </a:spcBef>
              <a:buChar char="–"/>
              <a:tabLst>
                <a:tab pos="1059815" algn="l"/>
                <a:tab pos="106045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Multiplexing</a:t>
            </a:r>
            <a:endParaRPr sz="2600">
              <a:latin typeface="Arial"/>
              <a:cs typeface="Arial"/>
            </a:endParaRPr>
          </a:p>
          <a:p>
            <a:pPr marL="1059815" lvl="1" indent="-513715">
              <a:lnSpc>
                <a:spcPct val="100000"/>
              </a:lnSpc>
              <a:spcBef>
                <a:spcPts val="625"/>
              </a:spcBef>
              <a:buChar char="–"/>
              <a:tabLst>
                <a:tab pos="1059815" algn="l"/>
                <a:tab pos="106045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Routing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1.51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78277"/>
            <a:ext cx="37884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OSI</a:t>
            </a:r>
            <a:r>
              <a:rPr spc="-70" dirty="0"/>
              <a:t> </a:t>
            </a:r>
            <a:r>
              <a:rPr dirty="0"/>
              <a:t>Model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0286" y="1364102"/>
            <a:ext cx="8055609" cy="4037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6415" marR="5080" indent="-513715">
              <a:lnSpc>
                <a:spcPct val="100000"/>
              </a:lnSpc>
              <a:spcBef>
                <a:spcPts val="9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upon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proposal first developed by the  International Standards Organization (ISO)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 first step in the standardisation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the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protocols  used in various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layers.</a:t>
            </a:r>
            <a:endParaRPr sz="2800">
              <a:latin typeface="Arial"/>
              <a:cs typeface="Arial"/>
            </a:endParaRPr>
          </a:p>
          <a:p>
            <a:pPr marL="526415" indent="-513715">
              <a:lnSpc>
                <a:spcPct val="100000"/>
              </a:lnSpc>
              <a:spcBef>
                <a:spcPts val="67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was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revised in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1995.</a:t>
            </a:r>
            <a:endParaRPr sz="2800">
              <a:latin typeface="Arial"/>
              <a:cs typeface="Arial"/>
            </a:endParaRPr>
          </a:p>
          <a:p>
            <a:pPr marL="526415" marR="121285" indent="-513715">
              <a:lnSpc>
                <a:spcPct val="100000"/>
              </a:lnSpc>
              <a:spcBef>
                <a:spcPts val="67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It deals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open systems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–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the  Open Systems Interconnection (OSI)  Reference </a:t>
            </a:r>
            <a:r>
              <a:rPr sz="2800" b="1" i="1" spc="-15" dirty="0">
                <a:solidFill>
                  <a:srgbClr val="89A451"/>
                </a:solidFill>
                <a:latin typeface="Arial"/>
                <a:cs typeface="Arial"/>
              </a:rPr>
              <a:t>Model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– so deals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systems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open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connection with other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systems.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1.52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41726"/>
            <a:ext cx="695896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Principles Behind the</a:t>
            </a:r>
            <a:r>
              <a:rPr spc="-70" dirty="0"/>
              <a:t> </a:t>
            </a:r>
            <a:r>
              <a:rPr dirty="0"/>
              <a:t>Model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21914" y="1508501"/>
            <a:ext cx="8176895" cy="3781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5780" marR="854710" indent="-513080">
              <a:lnSpc>
                <a:spcPct val="100000"/>
              </a:lnSpc>
              <a:spcBef>
                <a:spcPts val="95"/>
              </a:spcBef>
              <a:buChar char="•"/>
              <a:tabLst>
                <a:tab pos="525780" algn="l"/>
                <a:tab pos="52641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layer should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 created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where a different  abstraction is needed.</a:t>
            </a:r>
            <a:endParaRPr sz="2800">
              <a:latin typeface="Arial"/>
              <a:cs typeface="Arial"/>
            </a:endParaRPr>
          </a:p>
          <a:p>
            <a:pPr marL="525780" indent="-513080">
              <a:lnSpc>
                <a:spcPct val="100000"/>
              </a:lnSpc>
              <a:spcBef>
                <a:spcPts val="675"/>
              </a:spcBef>
              <a:buChar char="•"/>
              <a:tabLst>
                <a:tab pos="525780" algn="l"/>
                <a:tab pos="52641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Each layer has a well-defined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function.</a:t>
            </a:r>
            <a:endParaRPr sz="2800">
              <a:latin typeface="Arial"/>
              <a:cs typeface="Arial"/>
            </a:endParaRPr>
          </a:p>
          <a:p>
            <a:pPr marL="525780" indent="-513080">
              <a:lnSpc>
                <a:spcPct val="100000"/>
              </a:lnSpc>
              <a:spcBef>
                <a:spcPts val="670"/>
              </a:spcBef>
              <a:buChar char="•"/>
              <a:tabLst>
                <a:tab pos="525780" algn="l"/>
                <a:tab pos="52641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Each layer should link to standardised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protocols.</a:t>
            </a:r>
            <a:endParaRPr sz="2800">
              <a:latin typeface="Arial"/>
              <a:cs typeface="Arial"/>
            </a:endParaRPr>
          </a:p>
          <a:p>
            <a:pPr marL="525780" marR="102235" indent="-513080">
              <a:lnSpc>
                <a:spcPct val="100000"/>
              </a:lnSpc>
              <a:spcBef>
                <a:spcPts val="675"/>
              </a:spcBef>
              <a:buChar char="•"/>
              <a:tabLst>
                <a:tab pos="525780" algn="l"/>
                <a:tab pos="52641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Layer boundaries should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chosen to minimize  information flow across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interfaces.</a:t>
            </a:r>
            <a:endParaRPr sz="2800">
              <a:latin typeface="Arial"/>
              <a:cs typeface="Arial"/>
            </a:endParaRPr>
          </a:p>
          <a:p>
            <a:pPr marL="525780" marR="737235" indent="-513080">
              <a:lnSpc>
                <a:spcPct val="100000"/>
              </a:lnSpc>
              <a:spcBef>
                <a:spcPts val="675"/>
              </a:spcBef>
              <a:buChar char="•"/>
              <a:tabLst>
                <a:tab pos="525780" algn="l"/>
                <a:tab pos="52641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number of layers should be sufficient to  separate functions but not be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unwieldy.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1.53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97200"/>
            <a:ext cx="70834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</a:t>
            </a:r>
            <a:r>
              <a:rPr spc="-5" dirty="0"/>
              <a:t>OSI </a:t>
            </a:r>
            <a:r>
              <a:rPr dirty="0"/>
              <a:t>Seven </a:t>
            </a:r>
            <a:r>
              <a:rPr spc="-5" dirty="0"/>
              <a:t>Layer</a:t>
            </a:r>
            <a:r>
              <a:rPr spc="-40" dirty="0"/>
              <a:t> </a:t>
            </a:r>
            <a:r>
              <a:rPr spc="-5" dirty="0"/>
              <a:t>Model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/>
          <p:nvPr/>
        </p:nvSpPr>
        <p:spPr>
          <a:xfrm>
            <a:off x="1811402" y="1268397"/>
            <a:ext cx="5064130" cy="45624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1.54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48833"/>
            <a:ext cx="6675938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Physical </a:t>
            </a:r>
            <a:r>
              <a:rPr spc="-5" dirty="0"/>
              <a:t>Layer </a:t>
            </a:r>
            <a:r>
              <a:rPr dirty="0"/>
              <a:t>– </a:t>
            </a:r>
            <a:r>
              <a:rPr spc="-5" dirty="0"/>
              <a:t>Layer</a:t>
            </a:r>
            <a:r>
              <a:rPr spc="-65" dirty="0"/>
              <a:t> </a:t>
            </a:r>
            <a:r>
              <a:rPr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2392" y="1437254"/>
            <a:ext cx="7483475" cy="4281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6415" marR="5080" indent="-513715">
              <a:lnSpc>
                <a:spcPct val="100000"/>
              </a:lnSpc>
              <a:spcBef>
                <a:spcPts val="9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Concerned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transmitting bits (1s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0s)  over a communication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channel.</a:t>
            </a:r>
            <a:endParaRPr sz="2800">
              <a:latin typeface="Arial"/>
              <a:cs typeface="Arial"/>
            </a:endParaRPr>
          </a:p>
          <a:p>
            <a:pPr marL="526415" indent="-513715">
              <a:lnSpc>
                <a:spcPct val="100000"/>
              </a:lnSpc>
              <a:spcBef>
                <a:spcPts val="670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Design considerations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include:</a:t>
            </a:r>
            <a:endParaRPr sz="2800">
              <a:latin typeface="Arial"/>
              <a:cs typeface="Arial"/>
            </a:endParaRPr>
          </a:p>
          <a:p>
            <a:pPr marL="1059815" lvl="1" indent="-513715">
              <a:lnSpc>
                <a:spcPct val="100000"/>
              </a:lnSpc>
              <a:spcBef>
                <a:spcPts val="10"/>
              </a:spcBef>
              <a:buChar char="–"/>
              <a:tabLst>
                <a:tab pos="1059815" algn="l"/>
                <a:tab pos="106045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What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voltage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represents a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1</a:t>
            </a:r>
            <a:endParaRPr sz="2600">
              <a:latin typeface="Arial"/>
              <a:cs typeface="Arial"/>
            </a:endParaRPr>
          </a:p>
          <a:p>
            <a:pPr marL="1059815" lvl="1" indent="-513715">
              <a:lnSpc>
                <a:spcPct val="100000"/>
              </a:lnSpc>
              <a:spcBef>
                <a:spcPts val="625"/>
              </a:spcBef>
              <a:buChar char="–"/>
              <a:tabLst>
                <a:tab pos="1059815" algn="l"/>
                <a:tab pos="106045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How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long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bit lasts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(nanoseconds)</a:t>
            </a:r>
            <a:endParaRPr sz="2600">
              <a:latin typeface="Arial"/>
              <a:cs typeface="Arial"/>
            </a:endParaRPr>
          </a:p>
          <a:p>
            <a:pPr marL="1059815" lvl="1" indent="-513715">
              <a:lnSpc>
                <a:spcPct val="100000"/>
              </a:lnSpc>
              <a:spcBef>
                <a:spcPts val="625"/>
              </a:spcBef>
              <a:buChar char="–"/>
              <a:tabLst>
                <a:tab pos="1059815" algn="l"/>
                <a:tab pos="106045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How connection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</a:t>
            </a:r>
            <a:r>
              <a:rPr sz="2600" spc="-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established</a:t>
            </a:r>
            <a:endParaRPr sz="2600">
              <a:latin typeface="Arial"/>
              <a:cs typeface="Arial"/>
            </a:endParaRPr>
          </a:p>
          <a:p>
            <a:pPr marL="1059815" lvl="1" indent="-513715">
              <a:lnSpc>
                <a:spcPct val="100000"/>
              </a:lnSpc>
              <a:spcBef>
                <a:spcPts val="625"/>
              </a:spcBef>
              <a:buChar char="–"/>
              <a:tabLst>
                <a:tab pos="1059815" algn="l"/>
                <a:tab pos="106045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How connection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</a:t>
            </a:r>
            <a:r>
              <a:rPr sz="2600" spc="-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ended</a:t>
            </a:r>
            <a:endParaRPr sz="2600">
              <a:latin typeface="Arial"/>
              <a:cs typeface="Arial"/>
            </a:endParaRPr>
          </a:p>
          <a:p>
            <a:pPr marL="1059815" lvl="1" indent="-513715">
              <a:lnSpc>
                <a:spcPct val="100000"/>
              </a:lnSpc>
              <a:spcBef>
                <a:spcPts val="625"/>
              </a:spcBef>
              <a:buChar char="–"/>
              <a:tabLst>
                <a:tab pos="1059815" algn="l"/>
                <a:tab pos="106045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What connectors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are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required</a:t>
            </a:r>
            <a:endParaRPr sz="2600">
              <a:latin typeface="Arial"/>
              <a:cs typeface="Arial"/>
            </a:endParaRPr>
          </a:p>
          <a:p>
            <a:pPr marL="526415" indent="-513715">
              <a:lnSpc>
                <a:spcPct val="100000"/>
              </a:lnSpc>
              <a:spcBef>
                <a:spcPts val="1290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Largely mechanical, electrical, timing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issues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1.55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93359"/>
            <a:ext cx="7209338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Data Link Layer </a:t>
            </a:r>
            <a:r>
              <a:rPr dirty="0"/>
              <a:t>– </a:t>
            </a:r>
            <a:r>
              <a:rPr spc="-5" dirty="0"/>
              <a:t>Layer</a:t>
            </a:r>
            <a:r>
              <a:rPr spc="-20" dirty="0"/>
              <a:t> </a:t>
            </a:r>
            <a:r>
              <a:rPr dirty="0"/>
              <a:t>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0286" y="1724351"/>
            <a:ext cx="8115934" cy="3183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6415" marR="991869" indent="-513715">
              <a:lnSpc>
                <a:spcPct val="100000"/>
              </a:lnSpc>
              <a:spcBef>
                <a:spcPts val="9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Responsible for communications between  adjacent network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nodes.</a:t>
            </a:r>
            <a:endParaRPr sz="2800">
              <a:latin typeface="Arial"/>
              <a:cs typeface="Arial"/>
            </a:endParaRPr>
          </a:p>
          <a:p>
            <a:pPr marL="526415" marR="5080" indent="-513715">
              <a:lnSpc>
                <a:spcPct val="100000"/>
              </a:lnSpc>
              <a:spcBef>
                <a:spcPts val="67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Transforms raw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transmitted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data into a line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data that is error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free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passed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network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layer.</a:t>
            </a:r>
            <a:endParaRPr sz="2800">
              <a:latin typeface="Arial"/>
              <a:cs typeface="Arial"/>
            </a:endParaRPr>
          </a:p>
          <a:p>
            <a:pPr marL="526415" marR="836294" indent="-513715">
              <a:lnSpc>
                <a:spcPct val="100000"/>
              </a:lnSpc>
              <a:spcBef>
                <a:spcPts val="67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Deals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different data rates between  sender and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receiver.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1.56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93359"/>
            <a:ext cx="6904538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Network Layer </a:t>
            </a:r>
            <a:r>
              <a:rPr dirty="0"/>
              <a:t>– </a:t>
            </a:r>
            <a:r>
              <a:rPr spc="-5" dirty="0"/>
              <a:t>Layer</a:t>
            </a:r>
            <a:r>
              <a:rPr spc="-35" dirty="0"/>
              <a:t> </a:t>
            </a:r>
            <a:r>
              <a:rPr dirty="0"/>
              <a:t>3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0286" y="1724351"/>
            <a:ext cx="7480934" cy="36106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6415" marR="216535" indent="-513715">
              <a:lnSpc>
                <a:spcPct val="100000"/>
              </a:lnSpc>
              <a:spcBef>
                <a:spcPts val="9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Responsible for establishing paths for data  transfer through the network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(routing).</a:t>
            </a:r>
            <a:endParaRPr sz="2800">
              <a:latin typeface="Arial"/>
              <a:cs typeface="Arial"/>
            </a:endParaRPr>
          </a:p>
          <a:p>
            <a:pPr marL="526415" marR="5080" indent="-513715">
              <a:lnSpc>
                <a:spcPct val="100000"/>
              </a:lnSpc>
              <a:spcBef>
                <a:spcPts val="67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Routing can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 static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paths remain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constant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or dynamic so as to reflect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network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load.</a:t>
            </a:r>
            <a:endParaRPr sz="2800">
              <a:latin typeface="Arial"/>
              <a:cs typeface="Arial"/>
            </a:endParaRPr>
          </a:p>
          <a:p>
            <a:pPr marL="526415" marR="652780" indent="-513715">
              <a:lnSpc>
                <a:spcPct val="100000"/>
              </a:lnSpc>
              <a:spcBef>
                <a:spcPts val="67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network layer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overcome  differences in addressing, protocols and  message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sizes.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1.57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93359"/>
            <a:ext cx="7361738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Transport </a:t>
            </a:r>
            <a:r>
              <a:rPr spc="-5" dirty="0"/>
              <a:t>Layer </a:t>
            </a:r>
            <a:r>
              <a:rPr dirty="0"/>
              <a:t>– </a:t>
            </a:r>
            <a:r>
              <a:rPr spc="-5" dirty="0"/>
              <a:t>Layer</a:t>
            </a:r>
            <a:r>
              <a:rPr spc="-55" dirty="0"/>
              <a:t> </a:t>
            </a:r>
            <a:r>
              <a:rPr dirty="0"/>
              <a:t>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0286" y="1724351"/>
            <a:ext cx="7802880" cy="1818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6415" marR="5080" indent="-513715">
              <a:lnSpc>
                <a:spcPct val="100000"/>
              </a:lnSpc>
              <a:spcBef>
                <a:spcPts val="9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Responsible for delivering messages between  networked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hosts.</a:t>
            </a:r>
            <a:endParaRPr sz="2800">
              <a:latin typeface="Arial"/>
              <a:cs typeface="Arial"/>
            </a:endParaRPr>
          </a:p>
          <a:p>
            <a:pPr marL="526415" marR="1172845" indent="-513715">
              <a:lnSpc>
                <a:spcPct val="100000"/>
              </a:lnSpc>
              <a:spcBef>
                <a:spcPts val="67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Also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responsible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 fragmentation and  reassembly of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messages.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1.58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29872"/>
            <a:ext cx="6904538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Session </a:t>
            </a:r>
            <a:r>
              <a:rPr spc="-5" dirty="0"/>
              <a:t>Layer </a:t>
            </a:r>
            <a:r>
              <a:rPr dirty="0"/>
              <a:t>– </a:t>
            </a:r>
            <a:r>
              <a:rPr spc="-5" dirty="0"/>
              <a:t>Layer</a:t>
            </a:r>
            <a:r>
              <a:rPr spc="-55" dirty="0"/>
              <a:t> </a:t>
            </a:r>
            <a:r>
              <a:rPr dirty="0"/>
              <a:t>5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0286" y="1508501"/>
            <a:ext cx="8128000" cy="4105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6415" marR="5080" indent="-513715">
              <a:lnSpc>
                <a:spcPct val="100000"/>
              </a:lnSpc>
              <a:spcBef>
                <a:spcPts val="9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Responsible for establishing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process-to-process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communications between networked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hosts.</a:t>
            </a:r>
            <a:endParaRPr sz="2800">
              <a:latin typeface="Arial"/>
              <a:cs typeface="Arial"/>
            </a:endParaRPr>
          </a:p>
          <a:p>
            <a:pPr marL="526415" marR="1317625" indent="-513715">
              <a:lnSpc>
                <a:spcPct val="100000"/>
              </a:lnSpc>
              <a:spcBef>
                <a:spcPts val="67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Establishes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sessions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between different  machines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allow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for:</a:t>
            </a:r>
            <a:endParaRPr sz="2800">
              <a:latin typeface="Arial"/>
              <a:cs typeface="Arial"/>
            </a:endParaRPr>
          </a:p>
          <a:p>
            <a:pPr marL="1059815" lvl="1" indent="-513715">
              <a:lnSpc>
                <a:spcPct val="100000"/>
              </a:lnSpc>
              <a:spcBef>
                <a:spcPts val="1160"/>
              </a:spcBef>
              <a:buChar char="–"/>
              <a:tabLst>
                <a:tab pos="1059815" algn="l"/>
                <a:tab pos="106045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Deciding whose turn 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it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transmit;</a:t>
            </a:r>
            <a:endParaRPr sz="2600">
              <a:latin typeface="Arial"/>
              <a:cs typeface="Arial"/>
            </a:endParaRPr>
          </a:p>
          <a:p>
            <a:pPr marL="1059815" lvl="1" indent="-513715">
              <a:lnSpc>
                <a:spcPct val="100000"/>
              </a:lnSpc>
              <a:spcBef>
                <a:spcPts val="625"/>
              </a:spcBef>
              <a:buChar char="–"/>
              <a:tabLst>
                <a:tab pos="1059815" algn="l"/>
                <a:tab pos="106045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Preventing simultaneous</a:t>
            </a:r>
            <a:r>
              <a:rPr sz="2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transmissions;</a:t>
            </a:r>
            <a:endParaRPr sz="2600">
              <a:latin typeface="Arial"/>
              <a:cs typeface="Arial"/>
            </a:endParaRPr>
          </a:p>
          <a:p>
            <a:pPr marL="1059815" marR="1181100" lvl="1" indent="-513715" algn="just">
              <a:lnSpc>
                <a:spcPct val="100000"/>
              </a:lnSpc>
              <a:spcBef>
                <a:spcPts val="625"/>
              </a:spcBef>
              <a:buChar char="–"/>
              <a:tabLst>
                <a:tab pos="106045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Synchronisation 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allow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transmission</a:t>
            </a:r>
            <a:r>
              <a:rPr sz="2600" spc="-1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 continue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there has been a failure </a:t>
            </a:r>
            <a:r>
              <a:rPr sz="2600" spc="5" dirty="0">
                <a:solidFill>
                  <a:srgbClr val="7F7F7F"/>
                </a:solidFill>
                <a:latin typeface="Arial"/>
                <a:cs typeface="Arial"/>
              </a:rPr>
              <a:t>mid-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transmission.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1.59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1" y="693359"/>
            <a:ext cx="7934579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Presentation </a:t>
            </a:r>
            <a:r>
              <a:rPr spc="-5" dirty="0"/>
              <a:t>Layer </a:t>
            </a:r>
            <a:r>
              <a:rPr dirty="0"/>
              <a:t>– </a:t>
            </a:r>
            <a:r>
              <a:rPr spc="-5" dirty="0"/>
              <a:t>Layer</a:t>
            </a:r>
            <a:r>
              <a:rPr spc="-30" dirty="0"/>
              <a:t> </a:t>
            </a:r>
            <a:r>
              <a:rPr dirty="0"/>
              <a:t>6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0286" y="1724351"/>
            <a:ext cx="7742555" cy="1818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6415" marR="5080" indent="-513715">
              <a:lnSpc>
                <a:spcPct val="100000"/>
              </a:lnSpc>
              <a:spcBef>
                <a:spcPts val="9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Responsible for defining the syntax which two  network hosts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use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communicate.</a:t>
            </a:r>
            <a:endParaRPr sz="2800">
              <a:latin typeface="Arial"/>
              <a:cs typeface="Arial"/>
            </a:endParaRPr>
          </a:p>
          <a:p>
            <a:pPr marL="526415" marR="446405" indent="-513715">
              <a:lnSpc>
                <a:spcPct val="100000"/>
              </a:lnSpc>
              <a:spcBef>
                <a:spcPts val="67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Makes it possible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different systems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different data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structures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</a:t>
            </a:r>
            <a:r>
              <a:rPr sz="28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communicate.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62959" y="82671"/>
            <a:ext cx="32042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22803"/>
            <a:ext cx="49371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Module </a:t>
            </a:r>
            <a:r>
              <a:rPr dirty="0"/>
              <a:t>Syllabus -</a:t>
            </a:r>
            <a:r>
              <a:rPr spc="-80" dirty="0"/>
              <a:t> </a:t>
            </a:r>
            <a:r>
              <a:rPr dirty="0"/>
              <a:t>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5862955" cy="30988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Introduction to Networks</a:t>
            </a:r>
            <a:endParaRPr sz="2800" dirty="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Protocols and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Standards</a:t>
            </a:r>
            <a:endParaRPr sz="2800" dirty="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Wireless Networking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Standards</a:t>
            </a:r>
            <a:endParaRPr sz="2800" dirty="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Topology and</a:t>
            </a:r>
            <a:r>
              <a:rPr sz="28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Architecture</a:t>
            </a:r>
            <a:endParaRPr sz="2800" dirty="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Media and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Connectors</a:t>
            </a:r>
            <a:endParaRPr sz="2800" dirty="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Hardware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1.60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93359"/>
            <a:ext cx="7285538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Application </a:t>
            </a:r>
            <a:r>
              <a:rPr spc="-5" dirty="0"/>
              <a:t>Layer </a:t>
            </a:r>
            <a:r>
              <a:rPr dirty="0"/>
              <a:t>– </a:t>
            </a:r>
            <a:r>
              <a:rPr spc="-5" dirty="0"/>
              <a:t>Layer</a:t>
            </a:r>
            <a:r>
              <a:rPr spc="-45" dirty="0"/>
              <a:t> </a:t>
            </a:r>
            <a:r>
              <a:rPr dirty="0"/>
              <a:t>7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0286" y="1724351"/>
            <a:ext cx="7700009" cy="2244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6415" marR="132715" indent="-513715">
              <a:lnSpc>
                <a:spcPct val="100000"/>
              </a:lnSpc>
              <a:spcBef>
                <a:spcPts val="9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Responsible for providing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end-user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services,  such as file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transfers,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electronic messaging,  email, virtual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terminal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access, and network  management.</a:t>
            </a:r>
            <a:endParaRPr sz="2800">
              <a:latin typeface="Arial"/>
              <a:cs typeface="Arial"/>
            </a:endParaRPr>
          </a:p>
          <a:p>
            <a:pPr marL="526415" indent="-513715">
              <a:lnSpc>
                <a:spcPct val="100000"/>
              </a:lnSpc>
              <a:spcBef>
                <a:spcPts val="675"/>
              </a:spcBef>
              <a:buChar char="•"/>
              <a:tabLst>
                <a:tab pos="526415" algn="l"/>
                <a:tab pos="52705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This is the layer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which the user</a:t>
            </a:r>
            <a:r>
              <a:rPr sz="2800" spc="114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interacts.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1.61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46200" y="1212915"/>
            <a:ext cx="6684904" cy="45925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404307"/>
            <a:ext cx="6980738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Remembering </a:t>
            </a:r>
            <a:r>
              <a:rPr dirty="0"/>
              <a:t>the</a:t>
            </a:r>
            <a:r>
              <a:rPr spc="-50" dirty="0"/>
              <a:t> </a:t>
            </a:r>
            <a:r>
              <a:rPr spc="-5" dirty="0"/>
              <a:t>Layers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792855" y="82671"/>
            <a:ext cx="3274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1.62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884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References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361555" cy="2842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  <a:tab pos="62210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Tan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m,</a:t>
            </a:r>
            <a:r>
              <a:rPr sz="2800" spc="10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A.S.</a:t>
            </a:r>
            <a:r>
              <a:rPr sz="2800" spc="6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&amp;</a:t>
            </a:r>
            <a:r>
              <a:rPr sz="2800" spc="7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ll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,</a:t>
            </a:r>
            <a:r>
              <a:rPr sz="2800" spc="80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D.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J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.</a:t>
            </a:r>
            <a:r>
              <a:rPr sz="2800" dirty="0">
                <a:solidFill>
                  <a:srgbClr val="7F7F7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(2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0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1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0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). </a:t>
            </a:r>
            <a:r>
              <a:rPr sz="2800" spc="-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Computer Networks, 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5</a:t>
            </a:r>
            <a:r>
              <a:rPr sz="2775" spc="7" baseline="25525" dirty="0">
                <a:solidFill>
                  <a:srgbClr val="7F7F7F"/>
                </a:solidFill>
                <a:latin typeface="Arial"/>
                <a:cs typeface="Arial"/>
              </a:rPr>
              <a:t>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edition. Pearson  Education.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ITU website,</a:t>
            </a:r>
            <a:r>
              <a:rPr sz="2800" spc="30" dirty="0">
                <a:solidFill>
                  <a:srgbClr val="009898"/>
                </a:solidFill>
                <a:latin typeface="Arial"/>
                <a:cs typeface="Arial"/>
              </a:rPr>
              <a:t> </a:t>
            </a:r>
            <a:r>
              <a:rPr sz="2800" u="heavy" spc="-5" dirty="0">
                <a:solidFill>
                  <a:srgbClr val="009898"/>
                </a:solidFill>
                <a:uFill>
                  <a:solidFill>
                    <a:srgbClr val="009898"/>
                  </a:solidFill>
                </a:uFill>
                <a:latin typeface="Arial"/>
                <a:cs typeface="Arial"/>
                <a:hlinkClick r:id="rId2"/>
              </a:rPr>
              <a:t>http://www.itu.int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IETF website,</a:t>
            </a:r>
            <a:r>
              <a:rPr sz="2800" spc="25" dirty="0">
                <a:solidFill>
                  <a:srgbClr val="009898"/>
                </a:solidFill>
                <a:latin typeface="Arial"/>
                <a:cs typeface="Arial"/>
              </a:rPr>
              <a:t> </a:t>
            </a:r>
            <a:r>
              <a:rPr sz="2800" u="heavy" spc="-5" dirty="0">
                <a:solidFill>
                  <a:srgbClr val="009898"/>
                </a:solidFill>
                <a:uFill>
                  <a:solidFill>
                    <a:srgbClr val="009898"/>
                  </a:solidFill>
                </a:uFill>
                <a:latin typeface="Arial"/>
                <a:cs typeface="Arial"/>
                <a:hlinkClick r:id="rId3"/>
              </a:rPr>
              <a:t>http://www.ietf.org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lr>
                <a:srgbClr val="7F7F7F"/>
              </a:buClr>
              <a:buChar char="•"/>
              <a:tabLst>
                <a:tab pos="290195" algn="l"/>
                <a:tab pos="290830" algn="l"/>
              </a:tabLst>
            </a:pPr>
            <a:r>
              <a:rPr sz="2800" u="heavy" spc="-5" dirty="0">
                <a:solidFill>
                  <a:srgbClr val="009898"/>
                </a:solidFill>
                <a:uFill>
                  <a:solidFill>
                    <a:srgbClr val="009898"/>
                  </a:solidFill>
                </a:uFill>
                <a:latin typeface="Arial"/>
                <a:cs typeface="Arial"/>
                <a:hlinkClick r:id="rId4"/>
              </a:rPr>
              <a:t>http://www.oxforddictionaries.com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69940" y="83050"/>
            <a:ext cx="327406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1.63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xfrm>
            <a:off x="381000" y="1326957"/>
            <a:ext cx="8023760" cy="40139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36545" marR="5080" indent="-2823210">
              <a:lnSpc>
                <a:spcPct val="100000"/>
              </a:lnSpc>
              <a:spcBef>
                <a:spcPts val="100"/>
              </a:spcBef>
            </a:pPr>
            <a:r>
              <a:rPr lang="en-US" dirty="0"/>
              <a:t>	</a:t>
            </a:r>
            <a:r>
              <a:rPr sz="6000" dirty="0" smtClean="0">
                <a:solidFill>
                  <a:schemeClr val="tx1"/>
                </a:solidFill>
              </a:rPr>
              <a:t>Topic 1</a:t>
            </a:r>
            <a:r>
              <a:rPr lang="en-US" sz="6000" dirty="0" smtClean="0">
                <a:solidFill>
                  <a:schemeClr val="tx1"/>
                </a:solidFill>
              </a:rPr>
              <a:t/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sz="6000" spc="-5" dirty="0" smtClean="0">
                <a:solidFill>
                  <a:schemeClr val="tx1"/>
                </a:solidFill>
              </a:rPr>
              <a:t>Introduction </a:t>
            </a:r>
            <a:r>
              <a:rPr sz="6000" spc="-10" dirty="0">
                <a:solidFill>
                  <a:schemeClr val="tx1"/>
                </a:solidFill>
              </a:rPr>
              <a:t>to </a:t>
            </a:r>
            <a:r>
              <a:rPr sz="6000" dirty="0">
                <a:solidFill>
                  <a:schemeClr val="tx1"/>
                </a:solidFill>
              </a:rPr>
              <a:t>the Module </a:t>
            </a:r>
            <a:r>
              <a:rPr sz="6000" spc="-5" dirty="0">
                <a:solidFill>
                  <a:schemeClr val="tx1"/>
                </a:solidFill>
              </a:rPr>
              <a:t>and</a:t>
            </a:r>
            <a:r>
              <a:rPr sz="6000" spc="-80" dirty="0">
                <a:solidFill>
                  <a:schemeClr val="tx1"/>
                </a:solidFill>
              </a:rPr>
              <a:t> </a:t>
            </a:r>
            <a:r>
              <a:rPr sz="6000" spc="-10" dirty="0">
                <a:solidFill>
                  <a:schemeClr val="tx1"/>
                </a:solidFill>
              </a:rPr>
              <a:t>to  </a:t>
            </a:r>
            <a:r>
              <a:rPr sz="6000" spc="-5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94944" y="5562600"/>
            <a:ext cx="226631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i="1" spc="-5" dirty="0">
                <a:latin typeface="Arial"/>
                <a:cs typeface="Arial"/>
              </a:rPr>
              <a:t>Any</a:t>
            </a:r>
            <a:r>
              <a:rPr sz="2500" i="1" spc="-40" dirty="0">
                <a:latin typeface="Arial"/>
                <a:cs typeface="Arial"/>
              </a:rPr>
              <a:t> </a:t>
            </a:r>
            <a:r>
              <a:rPr sz="2500" i="1" spc="-5" dirty="0">
                <a:latin typeface="Arial"/>
                <a:cs typeface="Arial"/>
              </a:rPr>
              <a:t>Questions?</a:t>
            </a:r>
            <a:endParaRPr sz="25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62959" y="82671"/>
            <a:ext cx="32042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1.7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58262" y="693359"/>
            <a:ext cx="5380538" cy="536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Module </a:t>
            </a:r>
            <a:r>
              <a:rPr dirty="0"/>
              <a:t>Syllabus -</a:t>
            </a:r>
            <a:r>
              <a:rPr spc="-80" dirty="0"/>
              <a:t> </a:t>
            </a:r>
            <a:r>
              <a:rPr dirty="0"/>
              <a:t>2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1810" y="1495700"/>
            <a:ext cx="6334125" cy="30988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7495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Wireless Network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Hardware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Security Software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Firewalls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and Server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Software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Voice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over IP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Video</a:t>
            </a:r>
            <a:r>
              <a:rPr sz="28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Conferencing</a:t>
            </a:r>
            <a:endParaRPr sz="280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Virtual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Private Networks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62959" y="82671"/>
            <a:ext cx="32042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41726"/>
            <a:ext cx="40354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Module</a:t>
            </a:r>
            <a:r>
              <a:rPr spc="-60" dirty="0"/>
              <a:t> </a:t>
            </a:r>
            <a:r>
              <a:rPr spc="-5" dirty="0"/>
              <a:t>Delivery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08501"/>
            <a:ext cx="8319770" cy="39960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225425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teacher-led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time for this module is comprised  of lectures and laboratory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sessions.</a:t>
            </a:r>
            <a:endParaRPr sz="2800" dirty="0">
              <a:latin typeface="Arial"/>
              <a:cs typeface="Arial"/>
            </a:endParaRPr>
          </a:p>
          <a:p>
            <a:pPr marL="290195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Lectures are designed to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start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each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topic.</a:t>
            </a:r>
            <a:endParaRPr sz="2800" dirty="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You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will be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encouraged 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active during lectures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by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raising questions and taking part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</a:t>
            </a:r>
            <a:r>
              <a:rPr sz="2600" spc="-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discussions.</a:t>
            </a:r>
            <a:endParaRPr sz="2600" dirty="0">
              <a:latin typeface="Arial"/>
              <a:cs typeface="Arial"/>
            </a:endParaRPr>
          </a:p>
          <a:p>
            <a:pPr marL="290195" marR="679450" indent="-277495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Laboratory sessions are designed to follow the  respective topic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lecture.</a:t>
            </a:r>
            <a:endParaRPr sz="2800" dirty="0">
              <a:latin typeface="Arial"/>
              <a:cs typeface="Arial"/>
            </a:endParaRPr>
          </a:p>
          <a:p>
            <a:pPr marL="823594" marR="45085" lvl="1" indent="-353695">
              <a:lnSpc>
                <a:spcPct val="100000"/>
              </a:lnSpc>
              <a:spcBef>
                <a:spcPts val="1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During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these sessions, you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will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be required 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work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through practical tutorials and various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exercises.</a:t>
            </a:r>
            <a:endParaRPr sz="2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62959" y="82671"/>
            <a:ext cx="320421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Introduction to the </a:t>
            </a:r>
            <a:r>
              <a:rPr sz="1000" spc="-10" dirty="0">
                <a:latin typeface="Arial"/>
                <a:cs typeface="Arial"/>
              </a:rPr>
              <a:t>Module and </a:t>
            </a:r>
            <a:r>
              <a:rPr sz="1000" spc="-5" dirty="0">
                <a:latin typeface="Arial"/>
                <a:cs typeface="Arial"/>
              </a:rPr>
              <a:t>to </a:t>
            </a:r>
            <a:r>
              <a:rPr sz="1000" spc="-10" dirty="0">
                <a:latin typeface="Arial"/>
                <a:cs typeface="Arial"/>
              </a:rPr>
              <a:t>Networks </a:t>
            </a:r>
            <a:r>
              <a:rPr sz="1000" spc="-5" dirty="0">
                <a:latin typeface="Arial"/>
                <a:cs typeface="Arial"/>
              </a:rPr>
              <a:t>Topic 1 -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1.9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3521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Private</a:t>
            </a:r>
            <a:r>
              <a:rPr spc="-75" dirty="0"/>
              <a:t> </a:t>
            </a:r>
            <a:r>
              <a:rPr dirty="0"/>
              <a:t>Study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V1.0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5091430" cy="3390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339725" indent="-277495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You 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also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expected to  undertake private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study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 consolidate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extend your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understanding.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7F7F7F"/>
              </a:buClr>
              <a:buFont typeface="Arial"/>
              <a:buChar char="•"/>
            </a:pPr>
            <a:endParaRPr sz="2550" dirty="0">
              <a:latin typeface="Times New Roman"/>
              <a:cs typeface="Times New Roman"/>
            </a:endParaRPr>
          </a:p>
          <a:p>
            <a:pPr marL="290195" marR="5080" indent="-277495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Exercises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provided in your  Student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Guide for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you to  complete during this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time.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84966" y="1125480"/>
            <a:ext cx="2520948" cy="37750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36</TotalTime>
  <Words>3106</Words>
  <Application>Microsoft Office PowerPoint</Application>
  <PresentationFormat>On-screen Show (4:3)</PresentationFormat>
  <Paragraphs>449</Paragraphs>
  <Slides>63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7" baseType="lpstr">
      <vt:lpstr>Arial</vt:lpstr>
      <vt:lpstr>Calibri Light</vt:lpstr>
      <vt:lpstr>Times New Roman</vt:lpstr>
      <vt:lpstr>Metropolitan</vt:lpstr>
      <vt:lpstr>PowerPoint Presentation</vt:lpstr>
      <vt:lpstr>PowerPoint Presentation</vt:lpstr>
      <vt:lpstr>Scope and Coverage</vt:lpstr>
      <vt:lpstr>Learning Outcomes</vt:lpstr>
      <vt:lpstr>Module Aims</vt:lpstr>
      <vt:lpstr>Module Syllabus - 1</vt:lpstr>
      <vt:lpstr>Module Syllabus - 2</vt:lpstr>
      <vt:lpstr>Module Delivery</vt:lpstr>
      <vt:lpstr>Private Study</vt:lpstr>
      <vt:lpstr>Assessment</vt:lpstr>
      <vt:lpstr>Network – a Definition</vt:lpstr>
      <vt:lpstr>Network Types</vt:lpstr>
      <vt:lpstr>The Rise of Computer Networks</vt:lpstr>
      <vt:lpstr>What is a Computer Network?</vt:lpstr>
      <vt:lpstr>Larger Networks</vt:lpstr>
      <vt:lpstr>Multiple Locations</vt:lpstr>
      <vt:lpstr>Across the World</vt:lpstr>
      <vt:lpstr>PowerPoint Presentation</vt:lpstr>
      <vt:lpstr>Why Network?</vt:lpstr>
      <vt:lpstr>Networks in the Home</vt:lpstr>
      <vt:lpstr>Networked Devices in the Home</vt:lpstr>
      <vt:lpstr>Why do we have Home Networks?</vt:lpstr>
      <vt:lpstr>Networks in Business</vt:lpstr>
      <vt:lpstr>Networked Devices in Business</vt:lpstr>
      <vt:lpstr>The Purpose of Business Networks</vt:lpstr>
      <vt:lpstr>Mobile Networks</vt:lpstr>
      <vt:lpstr>Networked Mobile Devices</vt:lpstr>
      <vt:lpstr>The Purpose of Mobile Networks</vt:lpstr>
      <vt:lpstr>Social Issues</vt:lpstr>
      <vt:lpstr>PowerPoint Presentation</vt:lpstr>
      <vt:lpstr>Human Communication - 1</vt:lpstr>
      <vt:lpstr>Human Communication - 2</vt:lpstr>
      <vt:lpstr>Potential Problems - 1</vt:lpstr>
      <vt:lpstr>Potential Problems - 2</vt:lpstr>
      <vt:lpstr>Solutions</vt:lpstr>
      <vt:lpstr>Machine Communication</vt:lpstr>
      <vt:lpstr>A Simple Conversation? - 1</vt:lpstr>
      <vt:lpstr>A Simple Conversation? - 2</vt:lpstr>
      <vt:lpstr>A Simple Conversation?</vt:lpstr>
      <vt:lpstr>A Layered Approach</vt:lpstr>
      <vt:lpstr>A Scenario</vt:lpstr>
      <vt:lpstr>A Solution - Sender</vt:lpstr>
      <vt:lpstr>A Solution - Receiver</vt:lpstr>
      <vt:lpstr>A Solution - Layers</vt:lpstr>
      <vt:lpstr>Developing a model for real-life  networks</vt:lpstr>
      <vt:lpstr>PowerPoint Presentation</vt:lpstr>
      <vt:lpstr>A Hierarchy of Layers</vt:lpstr>
      <vt:lpstr>Our Earlier Scenario</vt:lpstr>
      <vt:lpstr>Communicating</vt:lpstr>
      <vt:lpstr>Design Issues</vt:lpstr>
      <vt:lpstr>The OSI Model</vt:lpstr>
      <vt:lpstr>Principles Behind the Model</vt:lpstr>
      <vt:lpstr>The OSI Seven Layer Model</vt:lpstr>
      <vt:lpstr>Physical Layer – Layer 1</vt:lpstr>
      <vt:lpstr>Data Link Layer – Layer 2</vt:lpstr>
      <vt:lpstr>Network Layer – Layer 3</vt:lpstr>
      <vt:lpstr>Transport Layer – Layer 4</vt:lpstr>
      <vt:lpstr>Session Layer – Layer 5</vt:lpstr>
      <vt:lpstr>Presentation Layer – Layer 6</vt:lpstr>
      <vt:lpstr>Application Layer – Layer 7</vt:lpstr>
      <vt:lpstr>Remembering the Layers</vt:lpstr>
      <vt:lpstr>References</vt:lpstr>
      <vt:lpstr> Topic 1 Introduction to the Module and to  Networks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Fariha</cp:lastModifiedBy>
  <cp:revision>8</cp:revision>
  <dcterms:created xsi:type="dcterms:W3CDTF">2018-10-02T17:16:54Z</dcterms:created>
  <dcterms:modified xsi:type="dcterms:W3CDTF">2018-10-04T05:35:56Z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2018-03-18T00:00:00Z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2018-10-02T00:00:00Z</vt:filetime>
  </property>
</Properties>
</file>