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7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4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4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4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7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tooth.org/" TargetMode="External"/><Relationship Id="rId2" Type="http://schemas.openxmlformats.org/officeDocument/2006/relationships/hyperlink" Target="http://grouper.ieee.org/groups/80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" TargetMode="Externa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405504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3: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Wireless Networking</a:t>
            </a:r>
            <a:r>
              <a:rPr sz="1900" i="1" spc="4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Standards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8569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Computer </a:t>
            </a:r>
            <a:r>
              <a:rPr dirty="0"/>
              <a:t>Peripherals -</a:t>
            </a:r>
            <a:r>
              <a:rPr spc="-65" dirty="0"/>
              <a:t> </a:t>
            </a:r>
            <a:r>
              <a:rPr dirty="0"/>
              <a:t>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508"/>
            <a:ext cx="8202295" cy="321437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technologies: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Infrared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(IR)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cheaper, has less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interference,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but  requires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direct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optical contact between the  peripheral and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receiver.</a:t>
            </a:r>
            <a:endParaRPr sz="2600">
              <a:latin typeface="Arial"/>
              <a:cs typeface="Arial"/>
            </a:endParaRPr>
          </a:p>
          <a:p>
            <a:pPr marL="823594" marR="81915" lvl="1" indent="-353695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Radio frequency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(RF) works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all angles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relative  to the receiver, even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objects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the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peripheral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receiver, but it 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expensive.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7400" y="4076700"/>
            <a:ext cx="2232026" cy="2232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54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LAN</a:t>
            </a:r>
            <a:r>
              <a:rPr spc="-80" dirty="0"/>
              <a:t> </a:t>
            </a:r>
            <a:r>
              <a:rPr dirty="0"/>
              <a:t>(WLAN)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413115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networking relies on a broadcast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signal.</a:t>
            </a:r>
            <a:endParaRPr sz="2800">
              <a:latin typeface="Arial"/>
              <a:cs typeface="Arial"/>
            </a:endParaRPr>
          </a:p>
          <a:p>
            <a:pPr marL="290195" marR="29908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Suitably configured devices contain receivers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pick up and understand the broadcast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can process data and broadcast signals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well.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1775" y="3357624"/>
            <a:ext cx="2736851" cy="2735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46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</a:t>
            </a:r>
            <a:r>
              <a:rPr spc="-5" dirty="0"/>
              <a:t>Components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321040" cy="281813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Wireless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Adapters</a:t>
            </a:r>
            <a:r>
              <a:rPr sz="2800" b="1" i="1" spc="3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(WA)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Capable of transmitting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receiving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  digital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signals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usually contained 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  device</a:t>
            </a:r>
            <a:endParaRPr sz="2600">
              <a:latin typeface="Arial"/>
              <a:cs typeface="Arial"/>
            </a:endParaRPr>
          </a:p>
          <a:p>
            <a:pPr marL="823594" marR="26797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Modern PCs,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laptops,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smartphones,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 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adapter.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46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</a:t>
            </a:r>
            <a:r>
              <a:rPr spc="-5" dirty="0"/>
              <a:t>Components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116570" cy="24218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Access Points</a:t>
            </a:r>
            <a:r>
              <a:rPr sz="2800" b="1" i="1" spc="6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(AP)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base station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receives and transmits  signals via radio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waves</a:t>
            </a:r>
            <a:endParaRPr sz="2600">
              <a:latin typeface="Arial"/>
              <a:cs typeface="Arial"/>
            </a:endParaRPr>
          </a:p>
          <a:p>
            <a:pPr marL="823594" marR="225425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915035" algn="l"/>
                <a:tab pos="915669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provides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link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the devices and the  network.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232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Hotspots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3592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  <a:tab pos="219138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wireless client may be any device (computer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peripheral)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 to use the same wireless  protocol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access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client must be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range of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point.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area within range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AP is known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“hotspot”.</a:t>
            </a:r>
            <a:endParaRPr sz="2800">
              <a:latin typeface="Arial"/>
              <a:cs typeface="Arial"/>
            </a:endParaRPr>
          </a:p>
          <a:p>
            <a:pPr marL="290195" marR="4191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Overlapping hotspots allow a wireless network to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wide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388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8820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4447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short range radio link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range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around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10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metres</a:t>
            </a:r>
            <a:endParaRPr sz="2800">
              <a:latin typeface="Arial"/>
              <a:cs typeface="Arial"/>
            </a:endParaRPr>
          </a:p>
          <a:p>
            <a:pPr marL="290195" marR="40513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a number of devices to link together in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ad-hoc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require line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sight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provide communication links between phones,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PDAs,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computers, peripherals,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voice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4340"/>
            <a:ext cx="2171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Piconets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196580" cy="43789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Bluetooth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ad-hoc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eight devices 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same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piconet</a:t>
            </a:r>
            <a:endParaRPr sz="2800">
              <a:latin typeface="Arial"/>
              <a:cs typeface="Arial"/>
            </a:endParaRPr>
          </a:p>
          <a:p>
            <a:pPr marL="290195" marR="30480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piconet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synchronised to the clock of one  device on 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(the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master).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devices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slaves</a:t>
            </a:r>
            <a:endParaRPr sz="2800">
              <a:latin typeface="Arial"/>
              <a:cs typeface="Arial"/>
            </a:endParaRPr>
          </a:p>
          <a:p>
            <a:pPr marL="290195" marR="1036319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piconets may be active in the same  location.</a:t>
            </a:r>
            <a:endParaRPr sz="2800">
              <a:latin typeface="Arial"/>
              <a:cs typeface="Arial"/>
            </a:endParaRPr>
          </a:p>
          <a:p>
            <a:pPr marL="290195" marR="26034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device can be a part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several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piconets,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but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 master of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727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RFID</a:t>
            </a:r>
            <a:r>
              <a:rPr spc="-90" dirty="0"/>
              <a:t> </a:t>
            </a:r>
            <a:r>
              <a:rPr dirty="0"/>
              <a:t>Tags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94700" cy="3849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radio frequency identification tag is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small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object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attached to another object in order to identify  it via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radio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waves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main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components:</a:t>
            </a:r>
            <a:endParaRPr sz="2800">
              <a:latin typeface="Arial"/>
              <a:cs typeface="Arial"/>
            </a:endParaRPr>
          </a:p>
          <a:p>
            <a:pPr marL="823594" marR="114554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 integrated circuit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modulates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demodulates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radio signal, stores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and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processes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Antenna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for transmitting/receiving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8785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RFID </a:t>
            </a:r>
            <a:r>
              <a:rPr dirty="0"/>
              <a:t>Tag</a:t>
            </a:r>
            <a:r>
              <a:rPr spc="-70" dirty="0"/>
              <a:t> </a:t>
            </a:r>
            <a:r>
              <a:rPr spc="-5" dirty="0"/>
              <a:t>Uses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5229225" cy="258000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uses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including: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Passports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Travel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cards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Wildlife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tracking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Stocktaking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shops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02076"/>
            <a:ext cx="58686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Other Wireless</a:t>
            </a:r>
            <a:r>
              <a:rPr spc="-65" dirty="0"/>
              <a:t> </a:t>
            </a:r>
            <a:r>
              <a:rPr spc="-5" dirty="0"/>
              <a:t>Devices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2624"/>
            <a:ext cx="7939405" cy="4605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many devices in common use 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telephones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TV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Satellite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communications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Pagers (e.g.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hospital)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Remote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alarms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GPS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Remote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(TV, model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aircraft)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Two-way radio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…..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0266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3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Wireless</a:t>
            </a:r>
            <a:r>
              <a:rPr sz="1900" i="1" spc="1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Devices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39979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3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2:</a:t>
            </a:r>
            <a:endParaRPr sz="1900" dirty="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Wireless Networking</a:t>
            </a:r>
            <a:r>
              <a:rPr sz="1900" i="1" spc="4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Standards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872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5" dirty="0"/>
              <a:t> </a:t>
            </a:r>
            <a:r>
              <a:rPr dirty="0"/>
              <a:t>Standards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938134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802.11 series – Wireless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Bluetooth/IEEE 802.15 - Wireless Personal Area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105537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802.16 - Wireless Metropolitan Area  Networks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802.20 -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Mobile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Broadband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9600"/>
            <a:ext cx="7517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 Do We Need</a:t>
            </a:r>
            <a:r>
              <a:rPr spc="-75" dirty="0"/>
              <a:t> </a:t>
            </a:r>
            <a:r>
              <a:rPr dirty="0"/>
              <a:t>Standards?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258175" cy="4159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a number of key reasons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creating  and adhering to standards for wireless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Interoperability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devices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together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equipment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manufacturers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Customers can switch 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better price or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features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Allocation 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</a:t>
            </a:r>
            <a:endParaRPr sz="2800">
              <a:latin typeface="Arial"/>
              <a:cs typeface="Arial"/>
            </a:endParaRPr>
          </a:p>
          <a:p>
            <a:pPr marL="823594" marR="1197610" lvl="1" indent="-353695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radio wave spectrum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for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many  applications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8999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IEEE </a:t>
            </a:r>
            <a:r>
              <a:rPr spc="-5" dirty="0"/>
              <a:t>802.11</a:t>
            </a:r>
            <a:r>
              <a:rPr spc="-40" dirty="0"/>
              <a:t> </a:t>
            </a:r>
            <a:r>
              <a:rPr dirty="0"/>
              <a:t>standards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57234" cy="39458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WLAN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WiFi</a:t>
            </a:r>
            <a:endParaRPr sz="2800">
              <a:latin typeface="Arial"/>
              <a:cs typeface="Arial"/>
            </a:endParaRPr>
          </a:p>
          <a:p>
            <a:pPr marL="290195" marR="22987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Media Access Control and Physical  Layer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specification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Contains a number of revisions and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interpretations: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802.11a,b,g,etc. are amendments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original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802.11 standard</a:t>
            </a:r>
            <a:endParaRPr sz="2600">
              <a:latin typeface="Arial"/>
              <a:cs typeface="Arial"/>
            </a:endParaRPr>
          </a:p>
          <a:p>
            <a:pPr marL="290195" marR="31115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Products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implement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 standards must  pass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tests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referred to as "Wi-Fi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certified”.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3690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Original </a:t>
            </a:r>
            <a:r>
              <a:rPr dirty="0"/>
              <a:t>IEEE</a:t>
            </a:r>
            <a:r>
              <a:rPr spc="-35" dirty="0"/>
              <a:t> </a:t>
            </a:r>
            <a:r>
              <a:rPr spc="-5" dirty="0"/>
              <a:t>802.11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502525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rates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up to 2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Mbps</a:t>
            </a:r>
            <a:endParaRPr sz="2800" dirty="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Frequency Hopping Spread Spectrum  (FHSS) or Direct Sequence Spread Spectrum  (DSSS) signalling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techniques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2.4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GHz frequency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65500"/>
            <a:ext cx="6553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 </a:t>
            </a:r>
            <a:r>
              <a:rPr spc="-5" dirty="0"/>
              <a:t>802.11 Revisions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292423"/>
            <a:ext cx="8385175" cy="4615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indent="-276860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802.11a</a:t>
            </a:r>
            <a:endParaRPr sz="2800">
              <a:latin typeface="Arial"/>
              <a:cs typeface="Arial"/>
            </a:endParaRPr>
          </a:p>
          <a:p>
            <a:pPr marL="822960" marR="610235" lvl="1" indent="-353060">
              <a:lnSpc>
                <a:spcPct val="100000"/>
              </a:lnSpc>
              <a:spcBef>
                <a:spcPts val="15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Uses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Orthogonal Frequency-Division Multiplexing  (OFDM)</a:t>
            </a:r>
            <a:endParaRPr sz="2500">
              <a:latin typeface="Arial"/>
              <a:cs typeface="Arial"/>
            </a:endParaRPr>
          </a:p>
          <a:p>
            <a:pPr marL="822960" lvl="1" indent="-353060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Enhanced data speed to 54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Mbps</a:t>
            </a:r>
            <a:endParaRPr sz="2500">
              <a:latin typeface="Arial"/>
              <a:cs typeface="Arial"/>
            </a:endParaRPr>
          </a:p>
          <a:p>
            <a:pPr marL="822960" lvl="1" indent="-353060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5 GHz frequency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 range</a:t>
            </a:r>
            <a:endParaRPr sz="2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600">
              <a:latin typeface="Times New Roman"/>
              <a:cs typeface="Times New Roman"/>
            </a:endParaRPr>
          </a:p>
          <a:p>
            <a:pPr marL="289560" indent="-276860">
              <a:lnSpc>
                <a:spcPct val="100000"/>
              </a:lnSpc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802.11b</a:t>
            </a:r>
            <a:endParaRPr sz="2800">
              <a:latin typeface="Arial"/>
              <a:cs typeface="Arial"/>
            </a:endParaRPr>
          </a:p>
          <a:p>
            <a:pPr marL="822960" lvl="1" indent="-353060">
              <a:lnSpc>
                <a:spcPct val="100000"/>
              </a:lnSpc>
              <a:spcBef>
                <a:spcPts val="15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Added higher data rate modes to</a:t>
            </a:r>
            <a:r>
              <a:rPr sz="25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DSSS</a:t>
            </a:r>
            <a:endParaRPr sz="2500">
              <a:latin typeface="Arial"/>
              <a:cs typeface="Arial"/>
            </a:endParaRPr>
          </a:p>
          <a:p>
            <a:pPr marL="822960" lvl="1" indent="-353060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speeds up to 11</a:t>
            </a:r>
            <a:r>
              <a:rPr sz="25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Mbps</a:t>
            </a:r>
            <a:endParaRPr sz="2500">
              <a:latin typeface="Arial"/>
              <a:cs typeface="Arial"/>
            </a:endParaRPr>
          </a:p>
          <a:p>
            <a:pPr marL="822960" marR="5080" lvl="1" indent="-353060">
              <a:lnSpc>
                <a:spcPct val="100000"/>
              </a:lnSpc>
              <a:spcBef>
                <a:spcPts val="600"/>
              </a:spcBef>
              <a:buChar char="–"/>
              <a:tabLst>
                <a:tab pos="822960" algn="l"/>
                <a:tab pos="823594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22 MHz Bandwidth yields 3 non-overlapping channels  in the frequency 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range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2.4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GHz frequency</a:t>
            </a:r>
            <a:r>
              <a:rPr sz="25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band.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9600"/>
            <a:ext cx="6553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 </a:t>
            </a:r>
            <a:r>
              <a:rPr spc="-5" dirty="0"/>
              <a:t>802.11 Revisions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8778"/>
            <a:ext cx="8208645" cy="4556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802.11d</a:t>
            </a:r>
            <a:endParaRPr sz="2800">
              <a:latin typeface="Arial"/>
              <a:cs typeface="Arial"/>
            </a:endParaRPr>
          </a:p>
          <a:p>
            <a:pPr marL="823594" marR="26035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Enhancement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802.11a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802.11b allows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global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roaming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Particulars can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600" b="1" i="1" spc="-5" dirty="0">
                <a:solidFill>
                  <a:srgbClr val="89A451"/>
                </a:solidFill>
                <a:latin typeface="Arial"/>
                <a:cs typeface="Arial"/>
              </a:rPr>
              <a:t>Media Access</a:t>
            </a:r>
            <a:r>
              <a:rPr sz="2600" b="1" i="1" spc="-2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Control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(MAC)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layer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802.11e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Enhancement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802.11 includes quality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  features</a:t>
            </a:r>
            <a:endParaRPr sz="2600">
              <a:latin typeface="Arial"/>
              <a:cs typeface="Arial"/>
            </a:endParaRPr>
          </a:p>
          <a:p>
            <a:pPr marL="823594" marR="33718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Facilitates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prioritisation of data,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voice, and video  transmissions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6553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 </a:t>
            </a:r>
            <a:r>
              <a:rPr spc="-5" dirty="0"/>
              <a:t>802.11 Revisions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134984" cy="456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802.11g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Extends the maximum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2.4 GHz  band, permits interoperation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802.11b</a:t>
            </a:r>
            <a:r>
              <a:rPr sz="2600" spc="-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Uses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OFDM</a:t>
            </a:r>
            <a:endParaRPr sz="2600">
              <a:latin typeface="Arial"/>
              <a:cs typeface="Arial"/>
            </a:endParaRPr>
          </a:p>
          <a:p>
            <a:pPr marL="823594" marR="1701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54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Mbps,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fall-back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speeds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include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b  speed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802.11h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Deals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802.11i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Deals with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53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 </a:t>
            </a:r>
            <a:r>
              <a:rPr spc="-5" dirty="0"/>
              <a:t>802.11 Revisions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94065" cy="3940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802.11n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WLAN</a:t>
            </a:r>
            <a:endParaRPr sz="2600">
              <a:latin typeface="Arial"/>
              <a:cs typeface="Arial"/>
            </a:endParaRPr>
          </a:p>
          <a:p>
            <a:pPr marL="823594" marR="281940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theoretically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operate at bandwidths up 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600  Mbps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Applications supporting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100 Mbps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TCP/IP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 are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available.</a:t>
            </a:r>
            <a:endParaRPr sz="2600">
              <a:latin typeface="Arial"/>
              <a:cs typeface="Arial"/>
            </a:endParaRPr>
          </a:p>
          <a:p>
            <a:pPr marL="823594" marR="80962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Uses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Multiple-Input Multiple-Output</a:t>
            </a:r>
            <a:r>
              <a:rPr sz="2600" b="1" i="1" spc="-13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(MIMO)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technology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Uses 5 GHz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band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943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Which</a:t>
            </a:r>
            <a:r>
              <a:rPr spc="-65" dirty="0"/>
              <a:t> </a:t>
            </a:r>
            <a:r>
              <a:rPr dirty="0"/>
              <a:t>Version?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37855" cy="335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modern wireless routers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802.11n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plus 802.11b and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802.11g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97409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Older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only support 802.11b and  802.11g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Higher speed networks should use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802.11n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5308600" cy="262572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networking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 for wireless networks</a:t>
            </a:r>
            <a:endParaRPr sz="280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networking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6615"/>
            <a:ext cx="5684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</a:t>
            </a:r>
            <a:r>
              <a:rPr spc="-55" dirty="0"/>
              <a:t> </a:t>
            </a:r>
            <a:r>
              <a:rPr spc="-5" dirty="0"/>
              <a:t>802.15/Bluetooth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162290" cy="4490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802.15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covers 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Wireless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Personal</a:t>
            </a:r>
            <a:r>
              <a:rPr sz="2800" b="1" i="1" spc="1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Area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(WPAN).</a:t>
            </a:r>
            <a:endParaRPr sz="2800">
              <a:latin typeface="Arial"/>
              <a:cs typeface="Arial"/>
            </a:endParaRPr>
          </a:p>
          <a:p>
            <a:pPr marL="290195" marR="50673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Working Group1 (IEEE 802.15.1) is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standard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upon Bluetooth version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1.1.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Bluetooth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Special Interest Group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(SIG)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separate non-profit organisation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oversees the  Bluetooth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Bluetooth SIG and IEEE are not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related</a:t>
            </a:r>
            <a:endParaRPr sz="2800">
              <a:latin typeface="Arial"/>
              <a:cs typeface="Arial"/>
            </a:endParaRPr>
          </a:p>
          <a:p>
            <a:pPr marL="823594" marR="1024255" indent="-353695">
              <a:lnSpc>
                <a:spcPct val="100000"/>
              </a:lnSpc>
              <a:spcBef>
                <a:spcPts val="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No IEEE standards match recent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Bluetooth  standards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388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07009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Open wireless technology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Exchanges data over short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distances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short wavelength radio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fixed and mobile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Creates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Personal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Area Networks</a:t>
            </a:r>
            <a:r>
              <a:rPr sz="2800" b="1" i="1" spc="1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(PANs)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192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70" dirty="0"/>
              <a:t> </a:t>
            </a:r>
            <a:r>
              <a:rPr spc="-5" dirty="0"/>
              <a:t>Range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98484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range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 to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Specification states a minimum range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10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metres or 30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feet.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However,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no set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limit.</a:t>
            </a:r>
            <a:endParaRPr sz="2800">
              <a:latin typeface="Arial"/>
              <a:cs typeface="Arial"/>
            </a:endParaRPr>
          </a:p>
          <a:p>
            <a:pPr marL="290195" marR="2476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Manufacturers are allowed to tune their devices to  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 they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38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65" dirty="0"/>
              <a:t> </a:t>
            </a:r>
            <a:r>
              <a:rPr dirty="0"/>
              <a:t>Spectrum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1532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Operates in the unlicensed industrial, scientific and  medical (ISM)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2.4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2.485 GHz are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</a:t>
            </a:r>
            <a:endParaRPr sz="2800">
              <a:latin typeface="Arial"/>
              <a:cs typeface="Arial"/>
            </a:endParaRPr>
          </a:p>
          <a:p>
            <a:pPr marL="290195" marR="25272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a spread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spectrum,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hopping, 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full-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duplex signal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nominal rate of 1600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hops/sec.</a:t>
            </a:r>
            <a:endParaRPr sz="2800">
              <a:latin typeface="Arial"/>
              <a:cs typeface="Arial"/>
            </a:endParaRPr>
          </a:p>
          <a:p>
            <a:pPr marL="290195" marR="2413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2.4 GHz ISM band is available and unlicensed 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countries.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30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60" dirty="0"/>
              <a:t> </a:t>
            </a:r>
            <a:r>
              <a:rPr dirty="0"/>
              <a:t>Interference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819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Adaptive frequency hopping (AFH) reduces  interference between wireless technologies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sharing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2.4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GHz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spectrum.</a:t>
            </a:r>
            <a:endParaRPr sz="2800">
              <a:latin typeface="Arial"/>
              <a:cs typeface="Arial"/>
            </a:endParaRPr>
          </a:p>
          <a:p>
            <a:pPr marL="290195" marR="87693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technology detects 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devices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 spectrum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avoids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frequencies they are  using.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192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70" dirty="0"/>
              <a:t> </a:t>
            </a:r>
            <a:r>
              <a:rPr spc="-5" dirty="0"/>
              <a:t>Range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Range depends on class of radio</a:t>
            </a:r>
            <a:r>
              <a:rPr spc="65" dirty="0"/>
              <a:t> </a:t>
            </a:r>
            <a:r>
              <a:rPr spc="-5" dirty="0"/>
              <a:t>used:</a:t>
            </a:r>
          </a:p>
          <a:p>
            <a:pPr marL="823594" marR="21907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Class 3 radios have a range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up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1 metre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3  feet</a:t>
            </a:r>
            <a:endParaRPr sz="2600">
              <a:latin typeface="Arial"/>
              <a:cs typeface="Arial"/>
            </a:endParaRPr>
          </a:p>
          <a:p>
            <a:pPr marL="823594" marR="481965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Class 2 radios, most commonly found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  devices, have a range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10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metres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33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feet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Class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1 radios,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used primarily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industrial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devices,  have a range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100 metres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300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feet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593" y="613404"/>
            <a:ext cx="31667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</a:t>
            </a:r>
            <a:r>
              <a:rPr spc="-70" dirty="0"/>
              <a:t> </a:t>
            </a:r>
            <a:r>
              <a:rPr spc="-5" dirty="0"/>
              <a:t>802.16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745730" cy="35204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Mobile Broadband Wireless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endParaRPr sz="2800">
              <a:latin typeface="Arial"/>
              <a:cs typeface="Arial"/>
            </a:endParaRPr>
          </a:p>
          <a:p>
            <a:pPr marL="290195" marR="915669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  <a:tab pos="278193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known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WiMAX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(from "Worldwide  Interoperability for Microwave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Access")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up to 40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Mbps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Currently working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IEEE 802.16m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update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Expected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offer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 to 1 Gbps fixed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Required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4G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660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WiMAX</a:t>
            </a:r>
            <a:r>
              <a:rPr spc="-85" dirty="0"/>
              <a:t> </a:t>
            </a:r>
            <a:r>
              <a:rPr spc="-5" dirty="0"/>
              <a:t>Usage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66430" cy="273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mobile broadband 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at-home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broadband  connectivity across whole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cities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countries.</a:t>
            </a:r>
            <a:endParaRPr sz="2800">
              <a:latin typeface="Arial"/>
              <a:cs typeface="Arial"/>
            </a:endParaRPr>
          </a:p>
          <a:p>
            <a:pPr marL="290195" marR="1026160" indent="-277495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Deploying a WiMAX network has low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cost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comparison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DSL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Fibre-Optic.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 broadband in remote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61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Comparison with</a:t>
            </a:r>
            <a:r>
              <a:rPr spc="-65" dirty="0"/>
              <a:t> </a:t>
            </a:r>
            <a:r>
              <a:rPr dirty="0"/>
              <a:t>WiFi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37525" cy="3622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2700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WiMAX covers many km and uses an unlicensed  spectrum to provide access to a local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Wi-Fi is more popular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end user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 supports direct, ad hoc 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peer-to-peer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 between end user devices without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point,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while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802.16 end user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devices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 be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range of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3168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</a:t>
            </a:r>
            <a:r>
              <a:rPr spc="-60" dirty="0"/>
              <a:t> </a:t>
            </a:r>
            <a:r>
              <a:rPr spc="-5" dirty="0"/>
              <a:t>802.20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Mobile Broadband Wireless Access</a:t>
            </a:r>
            <a:r>
              <a:rPr spc="50" dirty="0"/>
              <a:t> </a:t>
            </a:r>
            <a:r>
              <a:rPr spc="-5" dirty="0"/>
              <a:t>(MBWA)</a:t>
            </a: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Aims to enable worldwide deployment </a:t>
            </a:r>
            <a:r>
              <a:rPr spc="-10" dirty="0"/>
              <a:t>of  </a:t>
            </a:r>
            <a:r>
              <a:rPr spc="-5" dirty="0"/>
              <a:t>interoperable mobile broadband wireless access  networks, </a:t>
            </a:r>
            <a:r>
              <a:rPr dirty="0"/>
              <a:t>including</a:t>
            </a:r>
            <a:r>
              <a:rPr sz="2400" dirty="0"/>
              <a:t>:</a:t>
            </a:r>
            <a:endParaRPr sz="2400"/>
          </a:p>
          <a:p>
            <a:pPr marL="823594" lvl="1" indent="-353695">
              <a:lnSpc>
                <a:spcPct val="100000"/>
              </a:lnSpc>
              <a:spcBef>
                <a:spcPts val="78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ubiquitous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Transparent support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to enterprise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intranet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endParaRPr sz="2600">
              <a:latin typeface="Arial"/>
              <a:cs typeface="Arial"/>
            </a:endParaRPr>
          </a:p>
          <a:p>
            <a:pPr marL="823594" marR="5080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Transparent access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infotainment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location  services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4549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marR="543560" indent="-277495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 the function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rationale of wireless  networking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448309" marR="105664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range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contemporary wireless  standards and their relevant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752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IEEE </a:t>
            </a:r>
            <a:r>
              <a:rPr spc="-5" dirty="0"/>
              <a:t>802.20</a:t>
            </a:r>
            <a:r>
              <a:rPr spc="-50" dirty="0"/>
              <a:t> </a:t>
            </a:r>
            <a:r>
              <a:rPr spc="-5" dirty="0"/>
              <a:t>Detail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73109" cy="34404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Bandwidths of 5, 10,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20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MHz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Peak data rates of 80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Mbps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MIMO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Supports low-bit rates efficiently, carrying up to 100  phone calls per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MHz</a:t>
            </a:r>
            <a:endParaRPr sz="2800">
              <a:latin typeface="Arial"/>
              <a:cs typeface="Arial"/>
            </a:endParaRPr>
          </a:p>
          <a:p>
            <a:pPr marL="290195" marR="34226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whilst travelling at speeds  of 250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km/h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3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3: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Issues for Wireless</a:t>
            </a:r>
            <a:r>
              <a:rPr sz="1900" i="1" spc="1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Networks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940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90" dirty="0"/>
              <a:t> </a:t>
            </a:r>
            <a:r>
              <a:rPr dirty="0"/>
              <a:t>Issues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19415" cy="322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a number of issues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cause  concern for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those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using radio frequencies for  network media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physical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Range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6738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Range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96884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2230" indent="-27749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range where wireless signals can be reliably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received is a key parameter for a  wireless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84455" indent="-27749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ideal conditions, a WLAN can have a range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300m or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Real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world conditions are not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ideal.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an office/home, range can drop as low as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10m.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4156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Indoor</a:t>
            </a:r>
            <a:r>
              <a:rPr spc="-70" dirty="0"/>
              <a:t> </a:t>
            </a:r>
            <a:r>
              <a:rPr spc="-5" dirty="0"/>
              <a:t>Range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60359" cy="3275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WLANs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normally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implemented indoors and a  number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affect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range of the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Building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design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Construction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materials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Room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layout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location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type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other electrical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7012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Instal</a:t>
            </a:r>
            <a:r>
              <a:rPr spc="10" dirty="0"/>
              <a:t>l</a:t>
            </a:r>
            <a:r>
              <a:rPr spc="-5" dirty="0"/>
              <a:t>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545070" cy="3824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6098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Technically simple regarding installation and  configuration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Installation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does need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take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account the  location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points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networked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obstacles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011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Interference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6915" cy="2922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Radio frequency signals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negatively affected  by 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radio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in the same frequency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band.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two main sources of such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Reflected signals from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itself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electrical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22961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Mult</a:t>
            </a:r>
            <a:r>
              <a:rPr spc="5" dirty="0"/>
              <a:t>i</a:t>
            </a:r>
            <a:r>
              <a:rPr spc="-5" dirty="0"/>
              <a:t>path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315325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Radio frequency signals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affected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 signals  bouncing off building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surfaces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other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obstacles</a:t>
            </a:r>
            <a:endParaRPr sz="2800">
              <a:latin typeface="Arial"/>
              <a:cs typeface="Arial"/>
            </a:endParaRPr>
          </a:p>
          <a:p>
            <a:pPr marL="290195" marR="144907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can come from multiple directions  (multipath)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cancel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reduce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strength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44777" y="3625848"/>
            <a:ext cx="4371990" cy="2324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185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Eliminating</a:t>
            </a:r>
            <a:r>
              <a:rPr spc="-75" dirty="0"/>
              <a:t> </a:t>
            </a:r>
            <a:r>
              <a:rPr dirty="0"/>
              <a:t>Multipath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37195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access appointments include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tools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analyse signal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strength.</a:t>
            </a:r>
            <a:endParaRPr sz="2800">
              <a:latin typeface="Arial"/>
              <a:cs typeface="Arial"/>
            </a:endParaRPr>
          </a:p>
          <a:p>
            <a:pPr marL="290195" marR="8356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These can be used to test signal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strength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networked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  <a:p>
            <a:pPr marL="290195" marR="7346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networked equipment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moved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improve signal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strength.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190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External</a:t>
            </a:r>
            <a:r>
              <a:rPr spc="-65" dirty="0"/>
              <a:t> </a:t>
            </a:r>
            <a:r>
              <a:rPr dirty="0"/>
              <a:t>Interference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80070" cy="377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Radio emissions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devices using the  same frequency band are a source of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800">
              <a:latin typeface="Arial"/>
              <a:cs typeface="Arial"/>
            </a:endParaRPr>
          </a:p>
          <a:p>
            <a:pPr marL="290195" marR="77724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particular industries where this is a  problem</a:t>
            </a:r>
            <a:endParaRPr sz="2800">
              <a:latin typeface="Arial"/>
              <a:cs typeface="Arial"/>
            </a:endParaRPr>
          </a:p>
          <a:p>
            <a:pPr marL="823594" marR="365125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Hospitals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lot of monitoring equipment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that  may use the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same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frequency</a:t>
            </a:r>
            <a:endParaRPr sz="2600">
              <a:latin typeface="Arial"/>
              <a:cs typeface="Arial"/>
            </a:endParaRPr>
          </a:p>
          <a:p>
            <a:pPr marL="290195" marR="2794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 may need to be isolated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prevent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interference.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53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5533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Networks are networks in which  electromagnetic waves carry the signal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part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communication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path.</a:t>
            </a:r>
            <a:endParaRPr sz="2800">
              <a:latin typeface="Arial"/>
              <a:cs typeface="Arial"/>
            </a:endParaRPr>
          </a:p>
          <a:p>
            <a:pPr marL="290195" marR="2159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is in contrast to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utilise physical  media, such 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fibre-optic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cable, coaxial cable,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8169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Security</a:t>
            </a:r>
            <a:r>
              <a:rPr spc="-85" dirty="0"/>
              <a:t> </a:t>
            </a:r>
            <a:r>
              <a:rPr dirty="0"/>
              <a:t>Issues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17840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61009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can be compromised in different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hard-wired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Radio transmission cannot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within the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premises.</a:t>
            </a:r>
            <a:endParaRPr sz="2800">
              <a:latin typeface="Arial"/>
              <a:cs typeface="Arial"/>
            </a:endParaRPr>
          </a:p>
          <a:p>
            <a:pPr marL="290195" marR="32004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Therefore,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can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intercepted by devices outside of a building and  this data could include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sensitive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personal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08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Drive–by</a:t>
            </a:r>
            <a:r>
              <a:rPr spc="-80" dirty="0"/>
              <a:t> </a:t>
            </a:r>
            <a:r>
              <a:rPr spc="-5" dirty="0"/>
              <a:t>Hacking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61630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8039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Any IEEE 802.11 receiving device using the  relevant standard could pick up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signal.</a:t>
            </a:r>
            <a:endParaRPr sz="2800">
              <a:latin typeface="Arial"/>
              <a:cs typeface="Arial"/>
            </a:endParaRPr>
          </a:p>
          <a:p>
            <a:pPr marL="290195" marR="95631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hacker could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near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business  premises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pick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the signals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broadcast,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would be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  way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knowing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unauthorised person had  accessed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signal.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041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Wired Equivalent Privacy</a:t>
            </a:r>
            <a:r>
              <a:rPr spc="-100" dirty="0"/>
              <a:t> </a:t>
            </a:r>
            <a:r>
              <a:rPr dirty="0"/>
              <a:t>(WEP)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92134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286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first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major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attempt to make wireless networks  as secure as wired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Susceptible to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eavesdropping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been deprecated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as it does not meet  its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goals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Still widely in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4504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WiFi Protected Access</a:t>
            </a:r>
            <a:r>
              <a:rPr spc="-75" dirty="0"/>
              <a:t> </a:t>
            </a:r>
            <a:r>
              <a:rPr spc="-5" dirty="0"/>
              <a:t>(WPA)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96909" cy="3482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Brought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improvement 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WEP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WPA is more secure and comes in two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forms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form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pre-shared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keys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home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marR="5715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more secure form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using an authentication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  for business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WPA has also been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cracked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been replaced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WPA2 which is more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66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</a:t>
            </a:r>
            <a:r>
              <a:rPr spc="-60" dirty="0"/>
              <a:t> </a:t>
            </a:r>
            <a:r>
              <a:rPr dirty="0"/>
              <a:t>Security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38770" cy="2849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a number of known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flaws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 devices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Bluejacking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Bluesnarfing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Bluebugging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Bluetoothing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8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</a:t>
            </a:r>
            <a:r>
              <a:rPr spc="5" dirty="0"/>
              <a:t>j</a:t>
            </a:r>
            <a:r>
              <a:rPr spc="-5" dirty="0"/>
              <a:t>ack</a:t>
            </a:r>
            <a:r>
              <a:rPr spc="10" dirty="0"/>
              <a:t>i</a:t>
            </a:r>
            <a:r>
              <a:rPr spc="-5" dirty="0"/>
              <a:t>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87690" cy="3622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634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hacker sends a phone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contact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business  card to another nearby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phone.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‘name' field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contact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misused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replacing 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suggestive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text.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equivalent to spam email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since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unsolicited messages displayed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recipients' end  without consent.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135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Bluesnarfing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44509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77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Accesses or steals data like messages, such as a  calendar or phone book from the target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have been reports of the tools that use  methods such as device address guessing and  brute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order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break-in,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even when device  is configured as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‘invisible‘.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135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Bluebugging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35315" cy="1391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target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controlled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attacker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who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sends commands as 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Similar to a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trojan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135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6398260" cy="1476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Short range social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Harassment of individuals within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range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37764"/>
            <a:ext cx="6303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Securely </a:t>
            </a:r>
            <a:r>
              <a:rPr spc="-5" dirty="0"/>
              <a:t>Using</a:t>
            </a:r>
            <a:r>
              <a:rPr spc="-65" dirty="0"/>
              <a:t> </a:t>
            </a:r>
            <a:r>
              <a:rPr dirty="0"/>
              <a:t>Bluetooth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13879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4414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 devices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disabled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state,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enable 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only  when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needed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 the device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non-discoverable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</a:t>
            </a:r>
            <a:endParaRPr sz="2800">
              <a:latin typeface="Arial"/>
              <a:cs typeface="Arial"/>
            </a:endParaRPr>
          </a:p>
          <a:p>
            <a:pPr marL="290195" marR="81597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 not accept any unknown and unexpected  request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pairing your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non regular patterns as PIN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keys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 a check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paired devices and delete any  paired device which you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sure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about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Register your device at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manufacturer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site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03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Advantages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dirty="0"/>
              <a:t>Wireless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6239510" cy="20745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Increased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mobility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Increased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flexibility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Convenience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Opportunities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provide new services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311525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 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3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4: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Wireless Networking</a:t>
            </a:r>
            <a:r>
              <a:rPr sz="1900" i="1" spc="3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Protocols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911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Protocol</a:t>
            </a:r>
            <a:r>
              <a:rPr spc="-70" dirty="0"/>
              <a:t> </a:t>
            </a:r>
            <a:r>
              <a:rPr dirty="0"/>
              <a:t>Stacks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800975" cy="334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networks have layered protocol stacks  like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networks.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deal with the higher level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layers.</a:t>
            </a:r>
            <a:endParaRPr sz="2800">
              <a:latin typeface="Arial"/>
              <a:cs typeface="Arial"/>
            </a:endParaRPr>
          </a:p>
          <a:p>
            <a:pPr marL="290195" marR="48133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examine protocol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stacks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specific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technologies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WLAN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01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Protocol</a:t>
            </a:r>
            <a:r>
              <a:rPr spc="-85" dirty="0"/>
              <a:t> </a:t>
            </a:r>
            <a:r>
              <a:rPr dirty="0"/>
              <a:t>Stack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2627376" y="1427174"/>
            <a:ext cx="3457590" cy="436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81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</a:t>
            </a:r>
            <a:r>
              <a:rPr spc="-5" dirty="0"/>
              <a:t>LLC </a:t>
            </a:r>
            <a:r>
              <a:rPr dirty="0"/>
              <a:t>&amp; </a:t>
            </a:r>
            <a:r>
              <a:rPr spc="-5" dirty="0"/>
              <a:t>MAC</a:t>
            </a:r>
            <a:r>
              <a:rPr spc="-70" dirty="0"/>
              <a:t> </a:t>
            </a:r>
            <a:r>
              <a:rPr spc="-5" dirty="0"/>
              <a:t>Layers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417560" cy="404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9977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LLC designed to provide the functionality of the  High-Level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Link Control protocol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standard TCP/IP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stack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LLC allows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802.11 protocol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be grafted  underneath any TCP/IP implementation with little or  no change to the upper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layers</a:t>
            </a:r>
            <a:endParaRPr sz="2800">
              <a:latin typeface="Arial"/>
              <a:cs typeface="Arial"/>
            </a:endParaRPr>
          </a:p>
          <a:p>
            <a:pPr marL="290195" marR="1038860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MAC provides the same functions as in other  protocol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stacks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499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WLAN PHY</a:t>
            </a:r>
            <a:r>
              <a:rPr spc="-90" dirty="0"/>
              <a:t> </a:t>
            </a:r>
            <a:r>
              <a:rPr spc="-5" dirty="0"/>
              <a:t>Layer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8778"/>
            <a:ext cx="8378190" cy="4183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7162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Original 802.11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standard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defined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three specific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 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infrared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standard</a:t>
            </a:r>
            <a:endParaRPr sz="2600">
              <a:latin typeface="Arial"/>
              <a:cs typeface="Arial"/>
            </a:endParaRPr>
          </a:p>
          <a:p>
            <a:pPr marL="823594" marR="52069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Direct-Sequence Spread Spectrum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(DSSS)</a:t>
            </a:r>
            <a:r>
              <a:rPr sz="2600" spc="-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RF  protocol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Frequency-Hopping Spread</a:t>
            </a:r>
            <a:r>
              <a:rPr sz="2600" b="1" i="1" spc="-7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Spectrum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(FHSS) RF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6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Later versions of the 802.11 standard redefined the  physical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be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DSSS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Protocol Stack -</a:t>
            </a:r>
            <a:r>
              <a:rPr spc="-5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908175" y="1371600"/>
            <a:ext cx="5102230" cy="4552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Protocol Stack -</a:t>
            </a:r>
            <a:r>
              <a:rPr spc="-5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653027"/>
            <a:ext cx="8135620" cy="377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bottom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stack is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HCI,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Host 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Controller</a:t>
            </a:r>
            <a:r>
              <a:rPr sz="2800" b="1" i="1" spc="1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Interface</a:t>
            </a:r>
            <a:endParaRPr sz="2800">
              <a:latin typeface="Arial"/>
              <a:cs typeface="Arial"/>
            </a:endParaRPr>
          </a:p>
          <a:p>
            <a:pPr marL="823594" marR="64833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interface between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host (e.g. a  computer) and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controller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(e.g. a Bluetooth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device).</a:t>
            </a:r>
            <a:endParaRPr sz="2600">
              <a:latin typeface="Arial"/>
              <a:cs typeface="Arial"/>
            </a:endParaRPr>
          </a:p>
          <a:p>
            <a:pPr marL="290195" marR="833755" indent="-277495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layer above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L2CAP,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Logical Link  Controller Adaptation</a:t>
            </a:r>
            <a:r>
              <a:rPr sz="2800" b="1" i="1" spc="5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acts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the data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multiplexer 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layers.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60039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Protocol Stack -</a:t>
            </a:r>
            <a:r>
              <a:rPr spc="-50" dirty="0"/>
              <a:t> </a:t>
            </a:r>
            <a:r>
              <a:rPr dirty="0"/>
              <a:t>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264525" cy="4441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Bluetooth Network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Encapsulation</a:t>
            </a:r>
            <a:r>
              <a:rPr sz="2800" b="1" i="1" spc="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(BNEP)</a:t>
            </a:r>
            <a:endParaRPr sz="2800">
              <a:latin typeface="Arial"/>
              <a:cs typeface="Arial"/>
            </a:endParaRPr>
          </a:p>
          <a:p>
            <a:pPr marL="823594" marR="300355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Allows the running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other networking protocols, 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such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as IP, TCP, and UDP,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over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RFCOMM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the virtual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serial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Allows a Bluetooth device to simulate the functions  of a serial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port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Service Discovery Protocol</a:t>
            </a:r>
            <a:r>
              <a:rPr sz="2800" b="1" i="1" spc="6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(SDP)</a:t>
            </a:r>
            <a:endParaRPr sz="2800">
              <a:latin typeface="Arial"/>
              <a:cs typeface="Arial"/>
            </a:endParaRPr>
          </a:p>
          <a:p>
            <a:pPr marL="823594" marR="689610" lvl="1" indent="-353695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whenever 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find services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 remote Bluetooth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Protocol Stack -</a:t>
            </a:r>
            <a:r>
              <a:rPr spc="-50" dirty="0"/>
              <a:t> </a:t>
            </a:r>
            <a:r>
              <a:rPr dirty="0"/>
              <a:t>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1496536"/>
            <a:ext cx="8412480" cy="1946275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40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The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Object Exchange layer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(OBEX) protocol</a:t>
            </a:r>
            <a:r>
              <a:rPr sz="2800" spc="1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</a:t>
            </a:r>
            <a:endParaRPr sz="2800">
              <a:latin typeface="Arial"/>
              <a:cs typeface="Arial"/>
            </a:endParaRPr>
          </a:p>
          <a:p>
            <a:pPr marL="823594" marR="114935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Implemented above the RFCOMM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layer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 useful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when 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transfer data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an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object,  such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files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3.69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69602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Bluetooth Protocol Stack -</a:t>
            </a:r>
            <a:r>
              <a:rPr spc="-50" dirty="0"/>
              <a:t> </a:t>
            </a:r>
            <a:r>
              <a:rPr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54551"/>
            <a:ext cx="8426450" cy="3117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Audio/visual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control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transport protocol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(AVCTP)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Audio/visual data transport protocol </a:t>
            </a:r>
            <a:r>
              <a:rPr sz="2800" b="1" i="1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(AVDTP)</a:t>
            </a:r>
            <a:endParaRPr sz="2800">
              <a:latin typeface="Arial"/>
              <a:cs typeface="Arial"/>
            </a:endParaRPr>
          </a:p>
          <a:p>
            <a:pPr marL="823594" marR="12827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Courier New"/>
                <a:cs typeface="Courier New"/>
              </a:rPr>
              <a:t>-</a:t>
            </a:r>
            <a:r>
              <a:rPr sz="26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distribute audio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video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over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600">
              <a:latin typeface="Arial"/>
              <a:cs typeface="Arial"/>
            </a:endParaRPr>
          </a:p>
          <a:p>
            <a:pPr marL="823594" marR="281940" indent="-353695">
              <a:lnSpc>
                <a:spcPct val="100000"/>
              </a:lnSpc>
              <a:spcBef>
                <a:spcPts val="63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Used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control the functions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 media player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want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stream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audio in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stereo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6850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History of</a:t>
            </a:r>
            <a:r>
              <a:rPr spc="-75" dirty="0"/>
              <a:t> </a:t>
            </a:r>
            <a:r>
              <a:rPr dirty="0"/>
              <a:t>Wireless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15325" cy="4330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9690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technology has been around for a few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decades.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Take up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initially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slow: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Low data transfer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rates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Little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interoperability between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Great increase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number of wireless networks due  to standardisation, greater speeds and reduced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costs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650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80" dirty="0"/>
              <a:t> </a:t>
            </a:r>
            <a:r>
              <a:rPr dirty="0"/>
              <a:t>Technologies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16851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Orthogonal Frequency Division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Multiplexing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Input Multiple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Output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Hopping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Spread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Spectrum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Adaptive Frequency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Hopping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 Sequence Spread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Spectrum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237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FDM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310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6035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division multiplexing (FDM) is a  technology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transmission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 signals simultaneously over a single transmission  cable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system.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signal travels within its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own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unique frequency  range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(carrier),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which is modulated by the data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(text,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voice, video,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etc.).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16719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OF</a:t>
            </a:r>
            <a:r>
              <a:rPr spc="-15" dirty="0"/>
              <a:t>D</a:t>
            </a:r>
            <a:r>
              <a:rPr spc="5" dirty="0"/>
              <a:t>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06457"/>
            <a:ext cx="8218170" cy="44234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Orthogonal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FDM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spread spectrum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technique.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distributed over a large number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carriers,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spaced apart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precise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frequencies.</a:t>
            </a:r>
            <a:endParaRPr sz="2800">
              <a:latin typeface="Arial"/>
              <a:cs typeface="Arial"/>
            </a:endParaRPr>
          </a:p>
          <a:p>
            <a:pPr marL="290195" marR="24257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Demodulators only pick up their own frequencies  and not other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benefits 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OFDM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spectral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efficiency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resiliency to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interference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distortion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1548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MIMO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395335" cy="44037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Multiple Input, Multiple Output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OFDM</a:t>
            </a:r>
            <a:endParaRPr sz="2800">
              <a:latin typeface="Arial"/>
              <a:cs typeface="Arial"/>
            </a:endParaRPr>
          </a:p>
          <a:p>
            <a:pPr marL="290195" marR="154813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Uses multiple antennas to simultaneously  transmit/receive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spatial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multiplexing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increases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data-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 speed by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equal to the number  of transmitting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antennae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4 antennae = 4 x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</a:t>
            </a:r>
            <a:endParaRPr sz="2600">
              <a:latin typeface="Arial"/>
              <a:cs typeface="Arial"/>
            </a:endParaRPr>
          </a:p>
          <a:p>
            <a:pPr marL="290195" marR="104139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data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same frequency band,  which utilises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spectrum very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efficiently.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10027"/>
            <a:ext cx="1517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FHSS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7" y="1279789"/>
            <a:ext cx="7662545" cy="42938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endParaRPr sz="2800">
              <a:latin typeface="Arial"/>
              <a:cs typeface="Arial"/>
            </a:endParaRPr>
          </a:p>
          <a:p>
            <a:pPr marL="290195" marR="16192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Transmitter hops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to frequency  hundreds of times per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second</a:t>
            </a:r>
            <a:endParaRPr sz="2800">
              <a:latin typeface="Arial"/>
              <a:cs typeface="Arial"/>
            </a:endParaRPr>
          </a:p>
          <a:p>
            <a:pPr marL="290195" marR="11683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Pseudo-random number generation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to  produce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sequence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frequencies.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stations use the same seed and hop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same frequency at the same time, thus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staying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synchronised.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use TDMA or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CDMA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74206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Time Division Multiple</a:t>
            </a:r>
            <a:r>
              <a:rPr spc="-95" dirty="0"/>
              <a:t> </a:t>
            </a:r>
            <a:r>
              <a:rPr dirty="0"/>
              <a:t>Access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32470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5468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Frequencies divided into time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slots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allocated to  individual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user is allocated a slot on a single frequency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moved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another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</a:t>
            </a:r>
            <a:endParaRPr sz="2800">
              <a:latin typeface="Arial"/>
              <a:cs typeface="Arial"/>
            </a:endParaRPr>
          </a:p>
          <a:p>
            <a:pPr marL="290195" marR="2006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Several different data streams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transmitted  on one frequency in short bursts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allocated  timeslot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5651" y="4652960"/>
            <a:ext cx="7242169" cy="1109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Code </a:t>
            </a:r>
            <a:r>
              <a:rPr dirty="0"/>
              <a:t>Division Multiple</a:t>
            </a:r>
            <a:r>
              <a:rPr spc="-120" dirty="0"/>
              <a:t> </a:t>
            </a:r>
            <a:r>
              <a:rPr dirty="0"/>
              <a:t>Access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76701"/>
            <a:ext cx="8048625" cy="4538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195" marR="1118870" indent="-277495">
              <a:lnSpc>
                <a:spcPct val="100000"/>
              </a:lnSpc>
              <a:spcBef>
                <a:spcPts val="10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transmitter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may transmit over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whole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frequency spectrum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 of the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time.</a:t>
            </a:r>
            <a:endParaRPr sz="2600">
              <a:latin typeface="Arial"/>
              <a:cs typeface="Arial"/>
            </a:endParaRPr>
          </a:p>
          <a:p>
            <a:pPr marL="290195" marR="231140" indent="-277495">
              <a:lnSpc>
                <a:spcPct val="100000"/>
              </a:lnSpc>
              <a:spcBef>
                <a:spcPts val="2350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Coding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theory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used to separate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multiple  and simultaneous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transmissions.</a:t>
            </a:r>
            <a:endParaRPr sz="26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355"/>
              </a:spcBef>
              <a:buChar char="•"/>
              <a:tabLst>
                <a:tab pos="290195" algn="l"/>
                <a:tab pos="2908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Comparison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TDMA and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CDMA</a:t>
            </a:r>
            <a:endParaRPr sz="2600">
              <a:latin typeface="Arial"/>
              <a:cs typeface="Arial"/>
            </a:endParaRPr>
          </a:p>
          <a:p>
            <a:pPr marL="649605" marR="204470" lvl="1" indent="-368935">
              <a:lnSpc>
                <a:spcPct val="100000"/>
              </a:lnSpc>
              <a:spcBef>
                <a:spcPts val="10"/>
              </a:spcBef>
              <a:buChar char="–"/>
              <a:tabLst>
                <a:tab pos="649605" algn="l"/>
                <a:tab pos="650240" algn="l"/>
              </a:tabLst>
            </a:pP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TDMA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is like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a classroom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where each person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takes a  turn to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speak.</a:t>
            </a:r>
            <a:endParaRPr sz="2400">
              <a:latin typeface="Arial"/>
              <a:cs typeface="Arial"/>
            </a:endParaRPr>
          </a:p>
          <a:p>
            <a:pPr marL="649605" marR="5080" lvl="1" indent="-368935" algn="just">
              <a:lnSpc>
                <a:spcPct val="100000"/>
              </a:lnSpc>
              <a:spcBef>
                <a:spcPts val="575"/>
              </a:spcBef>
              <a:buChar char="–"/>
              <a:tabLst>
                <a:tab pos="65024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CDMA is like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a classroom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people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all speaking at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 same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time but in different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languages,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so the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messages  are only heard by people who speak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that</a:t>
            </a:r>
            <a:r>
              <a:rPr sz="24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language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144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AFH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52155" cy="404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9527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Adaptive frequency hopping reduces interference  between Bluetooth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devices.</a:t>
            </a:r>
            <a:endParaRPr sz="2800">
              <a:latin typeface="Arial"/>
              <a:cs typeface="Arial"/>
            </a:endParaRPr>
          </a:p>
          <a:p>
            <a:pPr marL="290195" marR="791210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 does 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occur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channels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significant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interference.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in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same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frequency band and physical  area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presence of each other and adjust  their communication systems to reduce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amount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frequency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overlap.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548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DSSS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70944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WLAN</a:t>
            </a: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pc="-10" dirty="0"/>
              <a:t>Data </a:t>
            </a:r>
            <a:r>
              <a:rPr spc="-5" dirty="0"/>
              <a:t>is divided into small</a:t>
            </a:r>
            <a:r>
              <a:rPr spc="45" dirty="0"/>
              <a:t> </a:t>
            </a:r>
            <a:r>
              <a:rPr spc="-5" dirty="0"/>
              <a:t>pieces</a:t>
            </a:r>
          </a:p>
          <a:p>
            <a:pPr marL="290195" marR="10795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Each piece is allocated to a frequency channel </a:t>
            </a:r>
            <a:r>
              <a:rPr spc="-10" dirty="0"/>
              <a:t>on  </a:t>
            </a:r>
            <a:r>
              <a:rPr spc="-5" dirty="0"/>
              <a:t>the available</a:t>
            </a:r>
            <a:r>
              <a:rPr spc="5" dirty="0"/>
              <a:t> </a:t>
            </a:r>
            <a:r>
              <a:rPr dirty="0"/>
              <a:t>spectrum</a:t>
            </a: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pc="-10" dirty="0"/>
              <a:t>Data </a:t>
            </a:r>
            <a:r>
              <a:rPr spc="-5" dirty="0"/>
              <a:t>is combined </a:t>
            </a:r>
            <a:r>
              <a:rPr spc="-10" dirty="0"/>
              <a:t>with </a:t>
            </a:r>
            <a:r>
              <a:rPr spc="-5" dirty="0"/>
              <a:t>a ‘</a:t>
            </a:r>
            <a:r>
              <a:rPr b="1" i="1" spc="-5" dirty="0">
                <a:solidFill>
                  <a:srgbClr val="89A451"/>
                </a:solidFill>
                <a:latin typeface="Arial"/>
                <a:cs typeface="Arial"/>
              </a:rPr>
              <a:t>chipping</a:t>
            </a:r>
            <a:r>
              <a:rPr b="1" i="1" spc="7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b="1" i="1" spc="-5" dirty="0">
                <a:solidFill>
                  <a:srgbClr val="89A451"/>
                </a:solidFill>
                <a:latin typeface="Arial"/>
                <a:cs typeface="Arial"/>
              </a:rPr>
              <a:t>code</a:t>
            </a:r>
            <a:r>
              <a:rPr spc="-5" dirty="0"/>
              <a:t>’.</a:t>
            </a: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pc="-5" dirty="0"/>
              <a:t>Chipping code helps </a:t>
            </a:r>
            <a:r>
              <a:rPr dirty="0"/>
              <a:t>resist </a:t>
            </a:r>
            <a:r>
              <a:rPr spc="-5" dirty="0"/>
              <a:t>interference and allows  for data</a:t>
            </a:r>
            <a:r>
              <a:rPr spc="10" dirty="0"/>
              <a:t> </a:t>
            </a:r>
            <a:r>
              <a:rPr dirty="0"/>
              <a:t>recovery.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3.79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628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DSSS </a:t>
            </a:r>
            <a:r>
              <a:rPr dirty="0"/>
              <a:t>v</a:t>
            </a:r>
            <a:r>
              <a:rPr spc="-80" dirty="0"/>
              <a:t> </a:t>
            </a:r>
            <a:r>
              <a:rPr spc="-5" dirty="0"/>
              <a:t>FHSS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4989830" cy="345821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FHSS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advantages: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usually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cheaper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power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7F7F7F"/>
              </a:buClr>
              <a:buFont typeface="Arial"/>
              <a:buChar char="–"/>
            </a:pPr>
            <a:endParaRPr sz="260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DSSS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advantages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Better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performance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 reliable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3135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</a:t>
            </a:r>
            <a:r>
              <a:rPr spc="-75" dirty="0"/>
              <a:t> </a:t>
            </a:r>
            <a:r>
              <a:rPr spc="-5" dirty="0"/>
              <a:t>Devices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897495" cy="3013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RFID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others, e.g. mobile telephones, TV remote  control, GPS,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555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3.80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9815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7416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  <a:tab pos="62210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m,</a:t>
            </a:r>
            <a:r>
              <a:rPr sz="2800" spc="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A.S.</a:t>
            </a:r>
            <a:r>
              <a:rPr sz="2800" spc="6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7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</a:t>
            </a:r>
            <a:r>
              <a:rPr sz="2800" spc="8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D.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). 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Pearson  Education.</a:t>
            </a:r>
            <a:endParaRPr sz="2800">
              <a:latin typeface="Arial"/>
              <a:cs typeface="Arial"/>
            </a:endParaRPr>
          </a:p>
          <a:p>
            <a:pPr marL="290195" marR="57912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Rysavy, P. (2002).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Standards and  Wireless Networks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 Netmotion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IEEE website:</a:t>
            </a:r>
            <a:r>
              <a:rPr sz="2800" spc="70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2"/>
              </a:rPr>
              <a:t>http://grouper.ieee.org/groups/802/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Bluetooth website:</a:t>
            </a:r>
            <a:r>
              <a:rPr sz="2800" spc="35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https://www.bluetooth.org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IBM website:</a:t>
            </a:r>
            <a:r>
              <a:rPr sz="2800" spc="5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4"/>
              </a:rPr>
              <a:t>http://www.ibm.com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2936" y="82671"/>
            <a:ext cx="2633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Wireless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Networking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Standards Topic 3 -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3.81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Topic 3 – </a:t>
            </a:r>
            <a:r>
              <a:rPr spc="-5" dirty="0"/>
              <a:t>Wireless Networking</a:t>
            </a:r>
            <a:r>
              <a:rPr spc="-114" dirty="0"/>
              <a:t> </a:t>
            </a:r>
            <a:r>
              <a:rPr dirty="0"/>
              <a:t>Standards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8913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658" y="82671"/>
            <a:ext cx="2563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Wireless </a:t>
            </a:r>
            <a:r>
              <a:rPr sz="1000" spc="-10" dirty="0">
                <a:latin typeface="Arial"/>
                <a:cs typeface="Arial"/>
              </a:rPr>
              <a:t>Networking </a:t>
            </a:r>
            <a:r>
              <a:rPr sz="1000" spc="-5" dirty="0">
                <a:latin typeface="Arial"/>
                <a:cs typeface="Arial"/>
              </a:rPr>
              <a:t>Standards Topic 3 -</a:t>
            </a:r>
            <a:r>
              <a:rPr sz="1000" spc="-10" dirty="0">
                <a:latin typeface="Arial"/>
                <a:cs typeface="Arial"/>
              </a:rPr>
              <a:t> 3.9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8277"/>
            <a:ext cx="8569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Computer </a:t>
            </a:r>
            <a:r>
              <a:rPr dirty="0"/>
              <a:t>Peripherals -</a:t>
            </a:r>
            <a:r>
              <a:rPr spc="-65" dirty="0"/>
              <a:t> </a:t>
            </a:r>
            <a:r>
              <a:rPr dirty="0"/>
              <a:t>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6" y="1510025"/>
            <a:ext cx="839406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5080" indent="-276860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 include mouse, printer, keyboard, scanner,  etc.</a:t>
            </a:r>
            <a:endParaRPr sz="2800">
              <a:latin typeface="Arial"/>
              <a:cs typeface="Arial"/>
            </a:endParaRPr>
          </a:p>
          <a:p>
            <a:pPr marL="289560" marR="1273175" indent="-276860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multiple devices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same  peripheral</a:t>
            </a:r>
            <a:endParaRPr sz="2800">
              <a:latin typeface="Arial"/>
              <a:cs typeface="Arial"/>
            </a:endParaRPr>
          </a:p>
          <a:p>
            <a:pPr marL="289560" indent="-276860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Removes the need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cumbersome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</a:t>
            </a:r>
            <a:endParaRPr sz="2800">
              <a:latin typeface="Arial"/>
              <a:cs typeface="Arial"/>
            </a:endParaRPr>
          </a:p>
          <a:p>
            <a:pPr marL="289560" marR="67945" indent="-276860">
              <a:lnSpc>
                <a:spcPct val="100000"/>
              </a:lnSpc>
              <a:spcBef>
                <a:spcPts val="6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Limited flexibility by operating a little distance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away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PC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67190" y="4508562"/>
            <a:ext cx="1979676" cy="1319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</TotalTime>
  <Words>3594</Words>
  <Application>Microsoft Office PowerPoint</Application>
  <PresentationFormat>On-screen Show (4:3)</PresentationFormat>
  <Paragraphs>587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6" baseType="lpstr">
      <vt:lpstr>Arial</vt:lpstr>
      <vt:lpstr>Calibri Light</vt:lpstr>
      <vt:lpstr>Courier New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Wireless Networks</vt:lpstr>
      <vt:lpstr>Advantages of Wireless</vt:lpstr>
      <vt:lpstr>History of Wireless</vt:lpstr>
      <vt:lpstr>Wireless Devices</vt:lpstr>
      <vt:lpstr>Wireless Computer Peripherals - 1</vt:lpstr>
      <vt:lpstr>Wireless Computer Peripherals - 2</vt:lpstr>
      <vt:lpstr>Wireless LAN (WLAN)</vt:lpstr>
      <vt:lpstr>WLAN Components - 1</vt:lpstr>
      <vt:lpstr>WLAN Components - 2</vt:lpstr>
      <vt:lpstr>Hotspots</vt:lpstr>
      <vt:lpstr>Bluetooth</vt:lpstr>
      <vt:lpstr>Piconets</vt:lpstr>
      <vt:lpstr>RFID Tags</vt:lpstr>
      <vt:lpstr>RFID Tag Uses</vt:lpstr>
      <vt:lpstr>Other Wireless Devices</vt:lpstr>
      <vt:lpstr>PowerPoint Presentation</vt:lpstr>
      <vt:lpstr>Wireless Standards</vt:lpstr>
      <vt:lpstr>Why Do We Need Standards?</vt:lpstr>
      <vt:lpstr>The IEEE 802.11 standards</vt:lpstr>
      <vt:lpstr>The Original IEEE 802.11</vt:lpstr>
      <vt:lpstr>IEEE 802.11 Revisions - 1</vt:lpstr>
      <vt:lpstr>IEEE 802.11 Revisions - 2</vt:lpstr>
      <vt:lpstr>IEEE 802.11 Revisions - 3</vt:lpstr>
      <vt:lpstr>IEEE 802.11 Revisions - 4</vt:lpstr>
      <vt:lpstr>Which Version?</vt:lpstr>
      <vt:lpstr>IEEE 802.15/Bluetooth</vt:lpstr>
      <vt:lpstr>Bluetooth</vt:lpstr>
      <vt:lpstr>Bluetooth Range</vt:lpstr>
      <vt:lpstr>Bluetooth Spectrum</vt:lpstr>
      <vt:lpstr>Bluetooth Interference</vt:lpstr>
      <vt:lpstr>Bluetooth Range</vt:lpstr>
      <vt:lpstr>IEEE 802.16</vt:lpstr>
      <vt:lpstr>WiMAX Usage</vt:lpstr>
      <vt:lpstr>Comparison with WiFi</vt:lpstr>
      <vt:lpstr>IEEE 802.20</vt:lpstr>
      <vt:lpstr>IEEE 802.20 Detail</vt:lpstr>
      <vt:lpstr>PowerPoint Presentation</vt:lpstr>
      <vt:lpstr>Wireless Issues</vt:lpstr>
      <vt:lpstr>Range</vt:lpstr>
      <vt:lpstr>Indoor Range</vt:lpstr>
      <vt:lpstr>Installation</vt:lpstr>
      <vt:lpstr>Interference</vt:lpstr>
      <vt:lpstr>Multipath</vt:lpstr>
      <vt:lpstr>Eliminating Multipath</vt:lpstr>
      <vt:lpstr>External Interference</vt:lpstr>
      <vt:lpstr>Security Issues</vt:lpstr>
      <vt:lpstr>Drive–by Hacking</vt:lpstr>
      <vt:lpstr>Wired Equivalent Privacy (WEP)</vt:lpstr>
      <vt:lpstr>WiFi Protected Access (WPA)</vt:lpstr>
      <vt:lpstr>Bluetooth Security</vt:lpstr>
      <vt:lpstr>Bluejacking</vt:lpstr>
      <vt:lpstr>Bluesnarfing</vt:lpstr>
      <vt:lpstr>Bluebugging</vt:lpstr>
      <vt:lpstr>Bluetoothing</vt:lpstr>
      <vt:lpstr>Securely Using Bluetooth</vt:lpstr>
      <vt:lpstr>PowerPoint Presentation</vt:lpstr>
      <vt:lpstr>Protocol Stacks</vt:lpstr>
      <vt:lpstr>WLAN Protocol Stack</vt:lpstr>
      <vt:lpstr>WLAN LLC &amp; MAC Layers</vt:lpstr>
      <vt:lpstr>WLAN PHY Layer</vt:lpstr>
      <vt:lpstr>Bluetooth Protocol Stack - 1</vt:lpstr>
      <vt:lpstr>Bluetooth Protocol Stack - 2</vt:lpstr>
      <vt:lpstr>Bluetooth Protocol Stack - 3</vt:lpstr>
      <vt:lpstr>Bluetooth Protocol Stack - 4</vt:lpstr>
      <vt:lpstr>Bluetooth Protocol Stack - 5</vt:lpstr>
      <vt:lpstr>Wireless Technologies</vt:lpstr>
      <vt:lpstr>FDM</vt:lpstr>
      <vt:lpstr>OFDM</vt:lpstr>
      <vt:lpstr>MIMO</vt:lpstr>
      <vt:lpstr>FHSS</vt:lpstr>
      <vt:lpstr>Time Division Multiple Access</vt:lpstr>
      <vt:lpstr>Code Division Multiple Access</vt:lpstr>
      <vt:lpstr>AFH</vt:lpstr>
      <vt:lpstr>DSSS</vt:lpstr>
      <vt:lpstr>DSSS v FHSS</vt:lpstr>
      <vt:lpstr>References</vt:lpstr>
      <vt:lpstr>Topic 3 – Wireless Networking Standards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5</cp:revision>
  <dcterms:created xsi:type="dcterms:W3CDTF">2018-10-03T15:19:39Z</dcterms:created>
  <dcterms:modified xsi:type="dcterms:W3CDTF">2018-10-04T04:38:34Z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2018-10-03T00:00:00Z</vt:filetime>
  </property>
</Properties>
</file>