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presProps" Target="pres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2628" y="770467"/>
            <a:ext cx="8086725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000" spc="-12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634" y="4198409"/>
            <a:ext cx="6921151" cy="164592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262626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pPr marL="12700">
              <a:lnSpc>
                <a:spcPct val="100000"/>
              </a:lnSpc>
            </a:pPr>
            <a:r>
              <a:rPr lang="en-US" spc="-10" smtClean="0"/>
              <a:t>V1.0</a:t>
            </a:r>
            <a:endParaRPr lang="en-US" spc="-1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pPr marL="12700">
              <a:lnSpc>
                <a:spcPct val="100000"/>
              </a:lnSpc>
            </a:pPr>
            <a:r>
              <a:rPr lang="en-US" spc="-5" smtClean="0"/>
              <a:t>© </a:t>
            </a:r>
            <a:r>
              <a:rPr lang="en-US" spc="-10" smtClean="0"/>
              <a:t>NCC Education</a:t>
            </a:r>
            <a:r>
              <a:rPr lang="en-US" spc="75" smtClean="0"/>
              <a:t> </a:t>
            </a:r>
            <a:r>
              <a:rPr lang="en-US" spc="-5" smtClean="0"/>
              <a:t>Limited</a:t>
            </a:r>
            <a:endParaRPr lang="en-US" spc="-5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407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pc="-10" smtClean="0"/>
              <a:t>V1.0</a:t>
            </a:r>
            <a:endParaRPr lang="en-US" spc="-1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pc="-5" smtClean="0"/>
              <a:t>© </a:t>
            </a:r>
            <a:r>
              <a:rPr lang="en-US" spc="-10" smtClean="0"/>
              <a:t>NCC Education</a:t>
            </a:r>
            <a:r>
              <a:rPr lang="en-US" spc="75" smtClean="0"/>
              <a:t> </a:t>
            </a:r>
            <a:r>
              <a:rPr lang="en-US" spc="-5" smtClean="0"/>
              <a:t>Limited</a:t>
            </a:r>
            <a:endParaRPr lang="en-US" spc="-5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363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7963" y="695325"/>
            <a:ext cx="1971675" cy="4800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644" y="714376"/>
            <a:ext cx="5800725" cy="54006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pc="-10" smtClean="0"/>
              <a:t>V1.0</a:t>
            </a:r>
            <a:endParaRPr lang="en-US" spc="-1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pc="-5" smtClean="0"/>
              <a:t>© </a:t>
            </a:r>
            <a:r>
              <a:rPr lang="en-US" spc="-10" smtClean="0"/>
              <a:t>NCC Education</a:t>
            </a:r>
            <a:r>
              <a:rPr lang="en-US" spc="75" smtClean="0"/>
              <a:t> </a:t>
            </a:r>
            <a:r>
              <a:rPr lang="en-US" spc="-5" smtClean="0"/>
              <a:t>Limited</a:t>
            </a:r>
            <a:endParaRPr lang="en-US" spc="-5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547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pc="-10" smtClean="0"/>
              <a:t>V1.0</a:t>
            </a:r>
            <a:endParaRPr lang="en-US" spc="-1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pc="-5" smtClean="0"/>
              <a:t>© </a:t>
            </a:r>
            <a:r>
              <a:rPr lang="en-US" spc="-10" smtClean="0"/>
              <a:t>NCC Education</a:t>
            </a:r>
            <a:r>
              <a:rPr lang="en-US" spc="75" smtClean="0"/>
              <a:t> </a:t>
            </a:r>
            <a:r>
              <a:rPr lang="en-US" spc="-5" smtClean="0"/>
              <a:t>Limited</a:t>
            </a:r>
            <a:endParaRPr lang="en-US" spc="-5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198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2628" y="767419"/>
            <a:ext cx="8085582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000" b="0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0634" y="4187275"/>
            <a:ext cx="6919722" cy="1645920"/>
          </a:xfrm>
        </p:spPr>
        <p:txBody>
          <a:bodyPr anchor="t">
            <a:normAutofit/>
          </a:bodyPr>
          <a:lstStyle>
            <a:lvl1pPr marL="0" indent="0">
              <a:buNone/>
              <a:defRPr sz="28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pc="-10" smtClean="0"/>
              <a:t>V1.0</a:t>
            </a:r>
            <a:endParaRPr lang="en-US" spc="-1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pc="-5" smtClean="0"/>
              <a:t>© </a:t>
            </a:r>
            <a:r>
              <a:rPr lang="en-US" spc="-10" smtClean="0"/>
              <a:t>NCC Education</a:t>
            </a:r>
            <a:r>
              <a:rPr lang="en-US" spc="75" smtClean="0"/>
              <a:t> </a:t>
            </a:r>
            <a:r>
              <a:rPr lang="en-US" spc="-5" smtClean="0"/>
              <a:t>Limited</a:t>
            </a:r>
            <a:endParaRPr lang="en-US" spc="-5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289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7492" y="1993392"/>
            <a:ext cx="3806190" cy="3767328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38" y="1993392"/>
            <a:ext cx="3806190" cy="3767328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pc="-10" smtClean="0"/>
              <a:t>V1.0</a:t>
            </a:r>
            <a:endParaRPr lang="en-US" spc="-1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pc="-5" smtClean="0"/>
              <a:t>© </a:t>
            </a:r>
            <a:r>
              <a:rPr lang="en-US" spc="-10" smtClean="0"/>
              <a:t>NCC Education</a:t>
            </a:r>
            <a:r>
              <a:rPr lang="en-US" spc="75" smtClean="0"/>
              <a:t> </a:t>
            </a:r>
            <a:r>
              <a:rPr lang="en-US" spc="-5" smtClean="0"/>
              <a:t>Limited</a:t>
            </a:r>
            <a:endParaRPr lang="en-US" spc="-5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617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492" y="2032000"/>
            <a:ext cx="3806190" cy="72340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7492" y="2736150"/>
            <a:ext cx="3806190" cy="3200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66310" y="2029968"/>
            <a:ext cx="3806190" cy="722376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66310" y="2734056"/>
            <a:ext cx="3806190" cy="3200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pc="-10" smtClean="0"/>
              <a:t>V1.0</a:t>
            </a:r>
            <a:endParaRPr lang="en-US" spc="-1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pc="-5" smtClean="0"/>
              <a:t>© </a:t>
            </a:r>
            <a:r>
              <a:rPr lang="en-US" spc="-10" smtClean="0"/>
              <a:t>NCC Education</a:t>
            </a:r>
            <a:r>
              <a:rPr lang="en-US" spc="75" smtClean="0"/>
              <a:t> </a:t>
            </a:r>
            <a:r>
              <a:rPr lang="en-US" spc="-5" smtClean="0"/>
              <a:t>Limited</a:t>
            </a:r>
            <a:endParaRPr lang="en-US" spc="-5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966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pc="-10" smtClean="0"/>
              <a:t>V1.0</a:t>
            </a:r>
            <a:endParaRPr lang="en-US" spc="-1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pc="-5" smtClean="0"/>
              <a:t>© </a:t>
            </a:r>
            <a:r>
              <a:rPr lang="en-US" spc="-10" smtClean="0"/>
              <a:t>NCC Education</a:t>
            </a:r>
            <a:r>
              <a:rPr lang="en-US" spc="75" smtClean="0"/>
              <a:t> </a:t>
            </a:r>
            <a:r>
              <a:rPr lang="en-US" spc="-5" smtClean="0"/>
              <a:t>Limited</a:t>
            </a:r>
            <a:endParaRPr lang="en-US" spc="-5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005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pc="-10" smtClean="0"/>
              <a:t>V1.0</a:t>
            </a:r>
            <a:endParaRPr lang="en-US" spc="-1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pc="-5" smtClean="0"/>
              <a:t>© </a:t>
            </a:r>
            <a:r>
              <a:rPr lang="en-US" spc="-10" smtClean="0"/>
              <a:t>NCC Education</a:t>
            </a:r>
            <a:r>
              <a:rPr lang="en-US" spc="75" smtClean="0"/>
              <a:t> </a:t>
            </a:r>
            <a:r>
              <a:rPr lang="en-US" spc="-5" smtClean="0"/>
              <a:t>Limited</a:t>
            </a:r>
            <a:endParaRPr lang="en-US" spc="-5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484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15000" y="0"/>
            <a:ext cx="3429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196053" y="542282"/>
            <a:ext cx="253746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36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762000"/>
            <a:ext cx="4572000" cy="4572000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06987" y="2511813"/>
            <a:ext cx="254889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5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pc="-10" smtClean="0"/>
              <a:t>V1.0</a:t>
            </a:r>
            <a:endParaRPr lang="en-US" spc="-1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pc="-5" smtClean="0"/>
              <a:t>© </a:t>
            </a:r>
            <a:r>
              <a:rPr lang="en-US" spc="-10" smtClean="0"/>
              <a:t>NCC Education</a:t>
            </a:r>
            <a:r>
              <a:rPr lang="en-US" spc="75" smtClean="0"/>
              <a:t> </a:t>
            </a:r>
            <a:r>
              <a:rPr lang="en-US" spc="-5" smtClean="0"/>
              <a:t>Limited</a:t>
            </a:r>
            <a:endParaRPr lang="en-US" spc="-5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613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918" y="5418668"/>
            <a:ext cx="8085582" cy="613283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9144000" cy="5330952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rgbClr val="4D4D4D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7492" y="5909735"/>
            <a:ext cx="6922008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spcBef>
                <a:spcPts val="1200"/>
              </a:spcBef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pPr marL="12700">
              <a:lnSpc>
                <a:spcPct val="100000"/>
              </a:lnSpc>
            </a:pPr>
            <a:r>
              <a:rPr lang="en-US" spc="-10" smtClean="0"/>
              <a:t>V1.0</a:t>
            </a:r>
            <a:endParaRPr lang="en-US" spc="-1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pPr marL="12700">
              <a:lnSpc>
                <a:spcPct val="100000"/>
              </a:lnSpc>
            </a:pPr>
            <a:r>
              <a:rPr lang="en-US" spc="-5" smtClean="0"/>
              <a:t>© </a:t>
            </a:r>
            <a:r>
              <a:rPr lang="en-US" spc="-10" smtClean="0"/>
              <a:t>NCC Education</a:t>
            </a:r>
            <a:r>
              <a:rPr lang="en-US" spc="75" smtClean="0"/>
              <a:t> </a:t>
            </a:r>
            <a:r>
              <a:rPr lang="en-US" spc="-5" smtClean="0"/>
              <a:t>Limited</a:t>
            </a:r>
            <a:endParaRPr lang="en-US" spc="-5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173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2919" y="499533"/>
            <a:ext cx="8079581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206" y="1993393"/>
            <a:ext cx="8065294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4350" y="6412447"/>
            <a:ext cx="30861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75000"/>
                  </a:schemeClr>
                </a:solidFill>
              </a:defRPr>
            </a:lvl1pPr>
          </a:lstStyle>
          <a:p>
            <a:pPr marL="12700">
              <a:lnSpc>
                <a:spcPct val="100000"/>
              </a:lnSpc>
            </a:pPr>
            <a:r>
              <a:rPr lang="en-US" spc="-10" smtClean="0"/>
              <a:t>V1.0</a:t>
            </a:r>
            <a:endParaRPr lang="en-US" spc="-1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4350" y="6554697"/>
            <a:ext cx="37719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75000"/>
                  </a:schemeClr>
                </a:solidFill>
              </a:defRPr>
            </a:lvl1pPr>
          </a:lstStyle>
          <a:p>
            <a:pPr marL="12700">
              <a:lnSpc>
                <a:spcPct val="100000"/>
              </a:lnSpc>
            </a:pPr>
            <a:r>
              <a:rPr lang="en-US" spc="-5" smtClean="0"/>
              <a:t>© </a:t>
            </a:r>
            <a:r>
              <a:rPr lang="en-US" spc="-10" smtClean="0"/>
              <a:t>NCC Education</a:t>
            </a:r>
            <a:r>
              <a:rPr lang="en-US" spc="75" smtClean="0"/>
              <a:t> </a:t>
            </a:r>
            <a:r>
              <a:rPr lang="en-US" spc="-5" smtClean="0"/>
              <a:t>Limited</a:t>
            </a:r>
            <a:endParaRPr lang="en-US" spc="-5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41193" y="5829748"/>
            <a:ext cx="219456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0" b="0">
                <a:ln>
                  <a:noFill/>
                </a:ln>
                <a:solidFill>
                  <a:schemeClr val="accent1">
                    <a:alpha val="20000"/>
                  </a:schemeClr>
                </a:solidFill>
                <a:latin typeface="+mj-lt"/>
              </a:defRPr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865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274320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26871" y="3326378"/>
            <a:ext cx="3807460" cy="158953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Arial"/>
                <a:cs typeface="Arial"/>
              </a:rPr>
              <a:t>Computer</a:t>
            </a:r>
            <a:r>
              <a:rPr sz="2800" spc="2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Networks</a:t>
            </a:r>
            <a:endParaRPr sz="28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900" dirty="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  <a:spcBef>
                <a:spcPts val="5"/>
              </a:spcBef>
            </a:pPr>
            <a:r>
              <a:rPr sz="1900" i="1" spc="-5" dirty="0">
                <a:latin typeface="Arial"/>
                <a:cs typeface="Arial"/>
              </a:rPr>
              <a:t>Topic</a:t>
            </a:r>
            <a:r>
              <a:rPr sz="1900" i="1" spc="5" dirty="0">
                <a:latin typeface="Arial"/>
                <a:cs typeface="Arial"/>
              </a:rPr>
              <a:t> </a:t>
            </a:r>
            <a:r>
              <a:rPr sz="1900" i="1" spc="-10" dirty="0">
                <a:latin typeface="Arial"/>
                <a:cs typeface="Arial"/>
              </a:rPr>
              <a:t>4:</a:t>
            </a:r>
            <a:endParaRPr sz="1900" dirty="0">
              <a:latin typeface="Arial"/>
              <a:cs typeface="Arial"/>
            </a:endParaRPr>
          </a:p>
          <a:p>
            <a:pPr marL="21590">
              <a:lnSpc>
                <a:spcPct val="100000"/>
              </a:lnSpc>
              <a:spcBef>
                <a:spcPts val="910"/>
              </a:spcBef>
            </a:pPr>
            <a:r>
              <a:rPr sz="1900" i="1" spc="-5" dirty="0">
                <a:latin typeface="Arial"/>
                <a:cs typeface="Arial"/>
              </a:rPr>
              <a:t>Network Topology </a:t>
            </a:r>
            <a:r>
              <a:rPr sz="1900" i="1" spc="-10" dirty="0">
                <a:latin typeface="Arial"/>
                <a:cs typeface="Arial"/>
              </a:rPr>
              <a:t>and</a:t>
            </a:r>
            <a:r>
              <a:rPr sz="1900" i="1" spc="35" dirty="0">
                <a:latin typeface="Arial"/>
                <a:cs typeface="Arial"/>
              </a:rPr>
              <a:t> </a:t>
            </a:r>
            <a:r>
              <a:rPr sz="1900" i="1" spc="-5" dirty="0">
                <a:latin typeface="Arial"/>
                <a:cs typeface="Arial"/>
              </a:rPr>
              <a:t>Architecture</a:t>
            </a:r>
            <a:endParaRPr sz="19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91508" y="82671"/>
            <a:ext cx="199834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Network Topology and</a:t>
            </a:r>
            <a:r>
              <a:rPr sz="1000" spc="-5" dirty="0">
                <a:latin typeface="Arial"/>
                <a:cs typeface="Arial"/>
              </a:rPr>
              <a:t> Architecture</a:t>
            </a:r>
            <a:endParaRPr sz="10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590042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Point-to-Point</a:t>
            </a:r>
            <a:r>
              <a:rPr spc="-65" dirty="0"/>
              <a:t> </a:t>
            </a:r>
            <a:r>
              <a:rPr spc="-5" dirty="0"/>
              <a:t>Networks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269775" y="82671"/>
            <a:ext cx="79819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Topic 4 -</a:t>
            </a:r>
            <a:r>
              <a:rPr sz="1000" spc="-7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4.10</a:t>
            </a:r>
            <a:endParaRPr sz="1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51810" y="1581653"/>
            <a:ext cx="8058784" cy="326897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0195" marR="597535" indent="-278130">
              <a:lnSpc>
                <a:spcPct val="100000"/>
              </a:lnSpc>
              <a:spcBef>
                <a:spcPts val="9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Many connections between individual pairs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of 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machines</a:t>
            </a:r>
            <a:endParaRPr sz="2800">
              <a:latin typeface="Arial"/>
              <a:cs typeface="Arial"/>
            </a:endParaRPr>
          </a:p>
          <a:p>
            <a:pPr marL="290195" marR="46990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Packets of information may have to pass through  intermediate</a:t>
            </a:r>
            <a:r>
              <a:rPr sz="2800" spc="1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machines.</a:t>
            </a:r>
            <a:endParaRPr sz="2800">
              <a:latin typeface="Arial"/>
              <a:cs typeface="Arial"/>
            </a:endParaRPr>
          </a:p>
          <a:p>
            <a:pPr marL="290195" marR="5080" indent="-278130">
              <a:lnSpc>
                <a:spcPct val="100000"/>
              </a:lnSpc>
              <a:spcBef>
                <a:spcPts val="67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Multiple routes of different length are possible, so 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routing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algorithms are</a:t>
            </a:r>
            <a:r>
              <a:rPr sz="2800" spc="1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used.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Generally used in larger networks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(e.g.</a:t>
            </a:r>
            <a:r>
              <a:rPr sz="2800" spc="8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Internet)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91508" y="82671"/>
            <a:ext cx="287591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Network Topology and </a:t>
            </a:r>
            <a:r>
              <a:rPr sz="1000" spc="-5" dirty="0">
                <a:latin typeface="Arial"/>
                <a:cs typeface="Arial"/>
              </a:rPr>
              <a:t>Architecture Topic 4 -</a:t>
            </a:r>
            <a:r>
              <a:rPr sz="1000" spc="3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4.11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502983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Broadcast</a:t>
            </a:r>
            <a:r>
              <a:rPr spc="-65" dirty="0"/>
              <a:t> </a:t>
            </a:r>
            <a:r>
              <a:rPr spc="-5" dirty="0"/>
              <a:t>Networks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581653"/>
            <a:ext cx="8296909" cy="28422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0195" marR="5080" indent="-278130">
              <a:lnSpc>
                <a:spcPct val="100000"/>
              </a:lnSpc>
              <a:spcBef>
                <a:spcPts val="9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Single communication channel that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is shared by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all  the machines on the</a:t>
            </a:r>
            <a:r>
              <a:rPr sz="2800" spc="2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network</a:t>
            </a:r>
            <a:endParaRPr sz="2800">
              <a:latin typeface="Arial"/>
              <a:cs typeface="Arial"/>
            </a:endParaRPr>
          </a:p>
          <a:p>
            <a:pPr marL="290195" marR="167005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Packets sent by a machine are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received by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all the  others.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67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Address field specifies the</a:t>
            </a:r>
            <a:r>
              <a:rPr sz="2800" spc="1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recipient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Generally used for smaller networks</a:t>
            </a:r>
            <a:r>
              <a:rPr sz="2800" spc="5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(LANs)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91508" y="82671"/>
            <a:ext cx="287591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Network Topology and </a:t>
            </a:r>
            <a:r>
              <a:rPr sz="1000" spc="-5" dirty="0">
                <a:latin typeface="Arial"/>
                <a:cs typeface="Arial"/>
              </a:rPr>
              <a:t>Architecture Topic 4 -</a:t>
            </a:r>
            <a:r>
              <a:rPr sz="1000" spc="3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4.12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316611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Redundancy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581653"/>
            <a:ext cx="8078470" cy="36099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0195" marR="46355" indent="-278130">
              <a:lnSpc>
                <a:spcPct val="100000"/>
              </a:lnSpc>
              <a:spcBef>
                <a:spcPts val="9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Redundancy involves having more links and/or  nodes in a network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than are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strictly necessary for  network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operation.</a:t>
            </a:r>
            <a:endParaRPr sz="2800">
              <a:latin typeface="Arial"/>
              <a:cs typeface="Arial"/>
            </a:endParaRPr>
          </a:p>
          <a:p>
            <a:pPr marL="290195" marR="5080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Redundancy is built into a network as a </a:t>
            </a:r>
            <a:r>
              <a:rPr sz="2800" spc="5" dirty="0">
                <a:solidFill>
                  <a:srgbClr val="7F7F7F"/>
                </a:solidFill>
                <a:latin typeface="Arial"/>
                <a:cs typeface="Arial"/>
              </a:rPr>
              <a:t>back-up 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feature to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allow the network to function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if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one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part  fails.</a:t>
            </a:r>
            <a:endParaRPr sz="2800">
              <a:latin typeface="Arial"/>
              <a:cs typeface="Arial"/>
            </a:endParaRPr>
          </a:p>
          <a:p>
            <a:pPr marL="290195" marR="596265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High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levels of redundancy are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required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where  network operation is</a:t>
            </a:r>
            <a:r>
              <a:rPr sz="2800" spc="1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vital.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91508" y="82671"/>
            <a:ext cx="287591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Network Topology and </a:t>
            </a:r>
            <a:r>
              <a:rPr sz="1000" spc="-5" dirty="0">
                <a:latin typeface="Arial"/>
                <a:cs typeface="Arial"/>
              </a:rPr>
              <a:t>Architecture Topic 4 -</a:t>
            </a:r>
            <a:r>
              <a:rPr sz="1000" spc="3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4.13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580517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LAN </a:t>
            </a:r>
            <a:r>
              <a:rPr dirty="0"/>
              <a:t>Physical</a:t>
            </a:r>
            <a:r>
              <a:rPr spc="-90" dirty="0"/>
              <a:t> </a:t>
            </a:r>
            <a:r>
              <a:rPr dirty="0"/>
              <a:t>Topology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581653"/>
            <a:ext cx="8117205" cy="237363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0195" marR="5080" indent="-278130">
              <a:lnSpc>
                <a:spcPct val="100000"/>
              </a:lnSpc>
              <a:spcBef>
                <a:spcPts val="9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Main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factors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that determine the choice of physical  topology of a LAN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 are:</a:t>
            </a:r>
            <a:endParaRPr sz="28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116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Office layout</a:t>
            </a:r>
            <a:endParaRPr sz="26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620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Need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for</a:t>
            </a:r>
            <a:r>
              <a:rPr sz="2600" spc="-1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redundancy</a:t>
            </a:r>
            <a:endParaRPr sz="26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62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Cost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91508" y="82671"/>
            <a:ext cx="287591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Network Topology and </a:t>
            </a:r>
            <a:r>
              <a:rPr sz="1000" spc="-5" dirty="0">
                <a:latin typeface="Arial"/>
                <a:cs typeface="Arial"/>
              </a:rPr>
              <a:t>Architecture Topic 4 -</a:t>
            </a:r>
            <a:r>
              <a:rPr sz="1000" spc="3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4.14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332168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Office</a:t>
            </a:r>
            <a:r>
              <a:rPr spc="-70" dirty="0"/>
              <a:t> </a:t>
            </a:r>
            <a:r>
              <a:rPr spc="-5" dirty="0"/>
              <a:t>Layout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495700"/>
            <a:ext cx="7820659" cy="3354704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290195" indent="-278130">
              <a:lnSpc>
                <a:spcPct val="100000"/>
              </a:lnSpc>
              <a:spcBef>
                <a:spcPts val="77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Several issues that determine physical</a:t>
            </a:r>
            <a:r>
              <a:rPr sz="2800" spc="8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topology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 single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room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provides more</a:t>
            </a:r>
            <a:r>
              <a:rPr sz="2800" spc="3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options.</a:t>
            </a:r>
            <a:endParaRPr sz="2800">
              <a:latin typeface="Arial"/>
              <a:cs typeface="Arial"/>
            </a:endParaRPr>
          </a:p>
          <a:p>
            <a:pPr marL="290195" marR="715010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Multiple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rooms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may mean cables through  walls/ceilings or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reduced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signal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strength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for  wireless.</a:t>
            </a:r>
            <a:endParaRPr sz="2800">
              <a:latin typeface="Arial"/>
              <a:cs typeface="Arial"/>
            </a:endParaRPr>
          </a:p>
          <a:p>
            <a:pPr marL="290195" marR="99695" indent="-278130">
              <a:lnSpc>
                <a:spcPct val="100000"/>
              </a:lnSpc>
              <a:spcBef>
                <a:spcPts val="67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Large building with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several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floors enhances the  problem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91508" y="82671"/>
            <a:ext cx="199834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Network Topology and</a:t>
            </a:r>
            <a:r>
              <a:rPr sz="1000" spc="-5" dirty="0">
                <a:latin typeface="Arial"/>
                <a:cs typeface="Arial"/>
              </a:rPr>
              <a:t> Architecture</a:t>
            </a:r>
            <a:endParaRPr sz="10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546481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Need </a:t>
            </a:r>
            <a:r>
              <a:rPr dirty="0"/>
              <a:t>for</a:t>
            </a:r>
            <a:r>
              <a:rPr spc="-60" dirty="0"/>
              <a:t> </a:t>
            </a:r>
            <a:r>
              <a:rPr spc="-5" dirty="0"/>
              <a:t>Redundancy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269775" y="82671"/>
            <a:ext cx="79819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Topic 4 -</a:t>
            </a:r>
            <a:r>
              <a:rPr sz="1000" spc="-7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4.15</a:t>
            </a:r>
            <a:endParaRPr sz="1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51810" y="1581653"/>
            <a:ext cx="8140065" cy="374522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0195" marR="695960" indent="-278130">
              <a:lnSpc>
                <a:spcPct val="100000"/>
              </a:lnSpc>
              <a:spcBef>
                <a:spcPts val="9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Dependent upon how important guaranteeing  network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integrity</a:t>
            </a:r>
            <a:r>
              <a:rPr sz="2800" spc="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is</a:t>
            </a:r>
            <a:endParaRPr sz="2800">
              <a:latin typeface="Arial"/>
              <a:cs typeface="Arial"/>
            </a:endParaRPr>
          </a:p>
          <a:p>
            <a:pPr marL="290195" marR="106045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Some topologies isolate breaks in the network so 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that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the rest of the network functions</a:t>
            </a:r>
            <a:r>
              <a:rPr sz="2800" spc="4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normally.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67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Other topologies have built in redundancy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so</a:t>
            </a:r>
            <a:r>
              <a:rPr sz="2800" spc="9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that:</a:t>
            </a:r>
            <a:endParaRPr sz="28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116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If a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link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breaks,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alternative paths are</a:t>
            </a:r>
            <a:r>
              <a:rPr sz="2600" spc="-2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available</a:t>
            </a:r>
            <a:endParaRPr sz="2600">
              <a:latin typeface="Arial"/>
              <a:cs typeface="Arial"/>
            </a:endParaRPr>
          </a:p>
          <a:p>
            <a:pPr marL="823594" marR="743585" lvl="1" indent="-353695">
              <a:lnSpc>
                <a:spcPct val="100000"/>
              </a:lnSpc>
              <a:spcBef>
                <a:spcPts val="62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If a device breaks, there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are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back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up devices  available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91508" y="82671"/>
            <a:ext cx="199834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Network Topology and</a:t>
            </a:r>
            <a:r>
              <a:rPr sz="1000" spc="-5" dirty="0">
                <a:latin typeface="Arial"/>
                <a:cs typeface="Arial"/>
              </a:rPr>
              <a:t> Architecture</a:t>
            </a:r>
            <a:endParaRPr sz="10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117538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Cost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269775" y="82671"/>
            <a:ext cx="79819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Topic 4 -</a:t>
            </a:r>
            <a:r>
              <a:rPr sz="1000" spc="-7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4.16</a:t>
            </a:r>
            <a:endParaRPr sz="1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51810" y="1423907"/>
            <a:ext cx="8117205" cy="3719195"/>
          </a:xfrm>
          <a:prstGeom prst="rect">
            <a:avLst/>
          </a:prstGeom>
        </p:spPr>
        <p:txBody>
          <a:bodyPr vert="horz" wrap="square" lIns="0" tIns="169545" rIns="0" bIns="0" rtlCol="0">
            <a:spAutoFit/>
          </a:bodyPr>
          <a:lstStyle/>
          <a:p>
            <a:pPr marL="290195" indent="-278130">
              <a:lnSpc>
                <a:spcPct val="100000"/>
              </a:lnSpc>
              <a:spcBef>
                <a:spcPts val="133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Cost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is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function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 of:</a:t>
            </a:r>
            <a:endParaRPr sz="28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1160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The network</a:t>
            </a:r>
            <a:r>
              <a:rPr sz="2600" spc="-2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topology</a:t>
            </a:r>
            <a:endParaRPr sz="26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630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The size of the</a:t>
            </a:r>
            <a:r>
              <a:rPr sz="2600" spc="-2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network</a:t>
            </a:r>
            <a:endParaRPr sz="26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62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The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office</a:t>
            </a:r>
            <a:r>
              <a:rPr sz="2600" spc="-1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layout</a:t>
            </a:r>
            <a:endParaRPr sz="26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128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Not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all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topologies have equal</a:t>
            </a:r>
            <a:r>
              <a:rPr sz="2800" spc="3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cost.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 bigger network requires more cable,</a:t>
            </a:r>
            <a:r>
              <a:rPr sz="2800" spc="6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etc.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67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The office layout may make laying cables</a:t>
            </a:r>
            <a:r>
              <a:rPr sz="2800" spc="9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difficult.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91508" y="82671"/>
            <a:ext cx="287591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Network Topology and </a:t>
            </a:r>
            <a:r>
              <a:rPr sz="1000" spc="-5" dirty="0">
                <a:latin typeface="Arial"/>
                <a:cs typeface="Arial"/>
              </a:rPr>
              <a:t>Architecture Topic 4 -</a:t>
            </a:r>
            <a:r>
              <a:rPr sz="1000" spc="3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4.17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527431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Real World</a:t>
            </a:r>
            <a:r>
              <a:rPr spc="-60" dirty="0"/>
              <a:t> </a:t>
            </a:r>
            <a:r>
              <a:rPr spc="-5" dirty="0"/>
              <a:t>Networks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495700"/>
            <a:ext cx="8235950" cy="2415540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290195" indent="-278130">
              <a:lnSpc>
                <a:spcPct val="100000"/>
              </a:lnSpc>
              <a:spcBef>
                <a:spcPts val="77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There is no “one size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fits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all”</a:t>
            </a:r>
            <a:r>
              <a:rPr sz="2800" spc="4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solution.</a:t>
            </a:r>
            <a:endParaRPr sz="2800">
              <a:latin typeface="Arial"/>
              <a:cs typeface="Arial"/>
            </a:endParaRPr>
          </a:p>
          <a:p>
            <a:pPr marL="290195" marR="21590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Must determine topology based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upon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the specifics  of the organisation the network is</a:t>
            </a:r>
            <a:r>
              <a:rPr sz="2800" spc="3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for</a:t>
            </a:r>
            <a:endParaRPr sz="2800">
              <a:latin typeface="Arial"/>
              <a:cs typeface="Arial"/>
            </a:endParaRPr>
          </a:p>
          <a:p>
            <a:pPr marL="290195" marR="5080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One private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study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exercise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will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involve deciding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on 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 topology for a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specific</a:t>
            </a:r>
            <a:r>
              <a:rPr sz="2800" spc="1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network.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26871" y="3326378"/>
            <a:ext cx="3216910" cy="158953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Arial"/>
                <a:cs typeface="Arial"/>
              </a:rPr>
              <a:t>Computer</a:t>
            </a:r>
            <a:r>
              <a:rPr sz="2800" spc="-2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Networks</a:t>
            </a:r>
            <a:endParaRPr sz="28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900" dirty="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  <a:spcBef>
                <a:spcPts val="5"/>
              </a:spcBef>
            </a:pPr>
            <a:r>
              <a:rPr sz="1900" i="1" spc="-5" dirty="0">
                <a:latin typeface="Arial"/>
                <a:cs typeface="Arial"/>
              </a:rPr>
              <a:t>Topic 4 – Lecture</a:t>
            </a:r>
            <a:r>
              <a:rPr sz="1900" i="1" spc="45" dirty="0">
                <a:latin typeface="Arial"/>
                <a:cs typeface="Arial"/>
              </a:rPr>
              <a:t> </a:t>
            </a:r>
            <a:r>
              <a:rPr sz="1900" i="1" spc="-10" dirty="0">
                <a:latin typeface="Arial"/>
                <a:cs typeface="Arial"/>
              </a:rPr>
              <a:t>2:</a:t>
            </a:r>
            <a:endParaRPr sz="1900" dirty="0">
              <a:latin typeface="Arial"/>
              <a:cs typeface="Arial"/>
            </a:endParaRPr>
          </a:p>
          <a:p>
            <a:pPr marL="21590">
              <a:lnSpc>
                <a:spcPct val="100000"/>
              </a:lnSpc>
              <a:spcBef>
                <a:spcPts val="910"/>
              </a:spcBef>
            </a:pPr>
            <a:r>
              <a:rPr sz="1900" i="1" spc="-10" dirty="0">
                <a:latin typeface="Arial"/>
                <a:cs typeface="Arial"/>
              </a:rPr>
              <a:t>Common </a:t>
            </a:r>
            <a:r>
              <a:rPr sz="1900" i="1" spc="-5" dirty="0">
                <a:latin typeface="Arial"/>
                <a:cs typeface="Arial"/>
              </a:rPr>
              <a:t>Network</a:t>
            </a:r>
            <a:r>
              <a:rPr sz="1900" i="1" spc="10" dirty="0">
                <a:latin typeface="Arial"/>
                <a:cs typeface="Arial"/>
              </a:rPr>
              <a:t> </a:t>
            </a:r>
            <a:r>
              <a:rPr sz="1900" i="1" spc="-5" dirty="0">
                <a:latin typeface="Arial"/>
                <a:cs typeface="Arial"/>
              </a:rPr>
              <a:t>Topologies</a:t>
            </a:r>
            <a:endParaRPr sz="19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91508" y="82671"/>
            <a:ext cx="287591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Network Topology and </a:t>
            </a:r>
            <a:r>
              <a:rPr sz="1000" spc="-5" dirty="0">
                <a:latin typeface="Arial"/>
                <a:cs typeface="Arial"/>
              </a:rPr>
              <a:t>Architecture Topic 4 -</a:t>
            </a:r>
            <a:r>
              <a:rPr sz="1000" spc="3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4.19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397200"/>
            <a:ext cx="519112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Standard</a:t>
            </a:r>
            <a:r>
              <a:rPr spc="-40" dirty="0"/>
              <a:t> </a:t>
            </a:r>
            <a:r>
              <a:rPr dirty="0"/>
              <a:t>Topologies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221100"/>
            <a:ext cx="8136255" cy="45993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0195" marR="1068070" indent="-278130">
              <a:lnSpc>
                <a:spcPct val="100000"/>
              </a:lnSpc>
              <a:spcBef>
                <a:spcPts val="9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There are three main network topologies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in 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common</a:t>
            </a:r>
            <a:r>
              <a:rPr sz="2800" spc="1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use:</a:t>
            </a:r>
            <a:endParaRPr sz="2800">
              <a:latin typeface="Arial"/>
              <a:cs typeface="Arial"/>
            </a:endParaRPr>
          </a:p>
          <a:p>
            <a:pPr marL="823594" marR="302895" lvl="1" indent="-353695">
              <a:lnSpc>
                <a:spcPts val="2810"/>
              </a:lnSpc>
              <a:spcBef>
                <a:spcPts val="50"/>
              </a:spcBef>
              <a:buFont typeface="Arial"/>
              <a:buChar char="–"/>
              <a:tabLst>
                <a:tab pos="823594" algn="l"/>
                <a:tab pos="824230" algn="l"/>
              </a:tabLst>
            </a:pPr>
            <a:r>
              <a:rPr sz="2600" b="1" i="1" dirty="0">
                <a:solidFill>
                  <a:srgbClr val="89A451"/>
                </a:solidFill>
                <a:latin typeface="Arial"/>
                <a:cs typeface="Arial"/>
              </a:rPr>
              <a:t>Bus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is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a series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of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computers connected along a  single cable</a:t>
            </a:r>
            <a:r>
              <a:rPr sz="2600" spc="-3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segment.</a:t>
            </a:r>
            <a:endParaRPr sz="2600">
              <a:latin typeface="Arial"/>
              <a:cs typeface="Arial"/>
            </a:endParaRPr>
          </a:p>
          <a:p>
            <a:pPr marL="823594" marR="5080" lvl="1" indent="-353695">
              <a:lnSpc>
                <a:spcPts val="2810"/>
              </a:lnSpc>
              <a:spcBef>
                <a:spcPts val="620"/>
              </a:spcBef>
              <a:buFont typeface="Arial"/>
              <a:buChar char="–"/>
              <a:tabLst>
                <a:tab pos="823594" algn="l"/>
                <a:tab pos="824230" algn="l"/>
              </a:tabLst>
            </a:pPr>
            <a:r>
              <a:rPr sz="2600" b="1" i="1" dirty="0">
                <a:solidFill>
                  <a:srgbClr val="89A451"/>
                </a:solidFill>
                <a:latin typeface="Arial"/>
                <a:cs typeface="Arial"/>
              </a:rPr>
              <a:t>Star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is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a group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of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computers connected through a 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central point</a:t>
            </a:r>
            <a:r>
              <a:rPr sz="2600" spc="-2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(hub).</a:t>
            </a:r>
            <a:endParaRPr sz="26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270"/>
              </a:spcBef>
              <a:buFont typeface="Arial"/>
              <a:buChar char="–"/>
              <a:tabLst>
                <a:tab pos="823594" algn="l"/>
                <a:tab pos="824230" algn="l"/>
              </a:tabLst>
            </a:pPr>
            <a:r>
              <a:rPr sz="2600" b="1" i="1" spc="-5" dirty="0">
                <a:solidFill>
                  <a:srgbClr val="89A451"/>
                </a:solidFill>
                <a:latin typeface="Arial"/>
                <a:cs typeface="Arial"/>
              </a:rPr>
              <a:t>Ring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has computers connected to form a</a:t>
            </a:r>
            <a:r>
              <a:rPr sz="2600" spc="-6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loop.</a:t>
            </a:r>
            <a:endParaRPr sz="2600">
              <a:latin typeface="Arial"/>
              <a:cs typeface="Arial"/>
            </a:endParaRPr>
          </a:p>
          <a:p>
            <a:pPr marL="290195" indent="-278130">
              <a:lnSpc>
                <a:spcPts val="3210"/>
              </a:lnSpc>
              <a:spcBef>
                <a:spcPts val="95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There are</a:t>
            </a:r>
            <a:r>
              <a:rPr sz="2800" spc="1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variations:</a:t>
            </a:r>
            <a:endParaRPr sz="2800">
              <a:latin typeface="Arial"/>
              <a:cs typeface="Arial"/>
            </a:endParaRPr>
          </a:p>
          <a:p>
            <a:pPr marL="823594" lvl="1" indent="-354330">
              <a:lnSpc>
                <a:spcPts val="2970"/>
              </a:lnSpc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Extended</a:t>
            </a:r>
            <a:r>
              <a:rPr sz="2600" spc="-1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star</a:t>
            </a:r>
            <a:endParaRPr sz="26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310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Mesh</a:t>
            </a:r>
            <a:endParaRPr sz="26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310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Star combined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with</a:t>
            </a:r>
            <a:r>
              <a:rPr sz="2600" spc="-4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bus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26871" y="3326378"/>
            <a:ext cx="3169920" cy="15716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Arial"/>
                <a:cs typeface="Arial"/>
              </a:rPr>
              <a:t>Computer</a:t>
            </a:r>
            <a:r>
              <a:rPr sz="2800" spc="-4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Networks</a:t>
            </a:r>
            <a:endParaRPr sz="2800" dirty="0">
              <a:latin typeface="Arial"/>
              <a:cs typeface="Arial"/>
            </a:endParaRPr>
          </a:p>
          <a:p>
            <a:pPr marL="21590" marR="105410">
              <a:lnSpc>
                <a:spcPct val="140000"/>
              </a:lnSpc>
              <a:spcBef>
                <a:spcPts val="2430"/>
              </a:spcBef>
            </a:pPr>
            <a:r>
              <a:rPr sz="1900" i="1" spc="-5" dirty="0">
                <a:latin typeface="Arial"/>
                <a:cs typeface="Arial"/>
              </a:rPr>
              <a:t>Topic 4 – Lecture </a:t>
            </a:r>
            <a:r>
              <a:rPr sz="1900" i="1" spc="-10" dirty="0">
                <a:latin typeface="Arial"/>
                <a:cs typeface="Arial"/>
              </a:rPr>
              <a:t>1:  </a:t>
            </a:r>
            <a:r>
              <a:rPr sz="1900" i="1" spc="-5" dirty="0">
                <a:latin typeface="Arial"/>
                <a:cs typeface="Arial"/>
              </a:rPr>
              <a:t>Network Topology</a:t>
            </a:r>
            <a:r>
              <a:rPr sz="1900" i="1" spc="5" dirty="0">
                <a:latin typeface="Arial"/>
                <a:cs typeface="Arial"/>
              </a:rPr>
              <a:t> </a:t>
            </a:r>
            <a:r>
              <a:rPr sz="1900" i="1" spc="-10" dirty="0">
                <a:latin typeface="Arial"/>
                <a:cs typeface="Arial"/>
              </a:rPr>
              <a:t>Concepts</a:t>
            </a:r>
            <a:endParaRPr sz="19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91508" y="82671"/>
            <a:ext cx="287591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Network Topology and </a:t>
            </a:r>
            <a:r>
              <a:rPr sz="1000" spc="-5" dirty="0">
                <a:latin typeface="Arial"/>
                <a:cs typeface="Arial"/>
              </a:rPr>
              <a:t>Architecture Topic 4 -</a:t>
            </a:r>
            <a:r>
              <a:rPr sz="1000" spc="3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4.20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425577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Bus Topology -</a:t>
            </a:r>
            <a:r>
              <a:rPr spc="-70" dirty="0"/>
              <a:t> </a:t>
            </a:r>
            <a:r>
              <a:rPr dirty="0"/>
              <a:t>1</a:t>
            </a:r>
          </a:p>
        </p:txBody>
      </p:sp>
      <p:sp>
        <p:nvSpPr>
          <p:cNvPr id="4" name="object 4"/>
          <p:cNvSpPr/>
          <p:nvPr/>
        </p:nvSpPr>
        <p:spPr>
          <a:xfrm>
            <a:off x="1403350" y="1557259"/>
            <a:ext cx="6337310" cy="357189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91508" y="82671"/>
            <a:ext cx="287591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Network Topology and </a:t>
            </a:r>
            <a:r>
              <a:rPr sz="1000" spc="-5" dirty="0">
                <a:latin typeface="Arial"/>
                <a:cs typeface="Arial"/>
              </a:rPr>
              <a:t>Architecture Topic 4 -</a:t>
            </a:r>
            <a:r>
              <a:rPr sz="1000" spc="3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4.21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425577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Bus Topology -</a:t>
            </a:r>
            <a:r>
              <a:rPr spc="-70" dirty="0"/>
              <a:t> </a:t>
            </a:r>
            <a:r>
              <a:rPr dirty="0"/>
              <a:t>2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351300"/>
            <a:ext cx="8315959" cy="4293870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290195" indent="-278130">
              <a:lnSpc>
                <a:spcPct val="100000"/>
              </a:lnSpc>
              <a:spcBef>
                <a:spcPts val="77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E.g. Ethernet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Devices connected along a single</a:t>
            </a:r>
            <a:r>
              <a:rPr sz="2800" spc="3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cable</a:t>
            </a:r>
            <a:endParaRPr sz="2800">
              <a:latin typeface="Arial"/>
              <a:cs typeface="Arial"/>
            </a:endParaRPr>
          </a:p>
          <a:p>
            <a:pPr marL="290195" marR="5080" indent="-278130">
              <a:lnSpc>
                <a:spcPct val="100000"/>
              </a:lnSpc>
              <a:spcBef>
                <a:spcPts val="67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Electrical pulses (signals)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travel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along the length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of 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the cable in all</a:t>
            </a:r>
            <a:r>
              <a:rPr sz="2800" spc="1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directions.</a:t>
            </a:r>
            <a:endParaRPr sz="2800">
              <a:latin typeface="Arial"/>
              <a:cs typeface="Arial"/>
            </a:endParaRPr>
          </a:p>
          <a:p>
            <a:pPr marL="290195" marR="540385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The signals continue to travel until they weaken  enough so as not to be detectable or until they  encounter a device that absorbs</a:t>
            </a:r>
            <a:r>
              <a:rPr sz="2800" spc="3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them.</a:t>
            </a:r>
            <a:endParaRPr sz="2800">
              <a:latin typeface="Arial"/>
              <a:cs typeface="Arial"/>
            </a:endParaRPr>
          </a:p>
          <a:p>
            <a:pPr marL="290195" marR="738505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At the end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of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 cable, the signal bounces back  unless there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is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 terminator.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91508" y="82671"/>
            <a:ext cx="199834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Network Topology and</a:t>
            </a:r>
            <a:r>
              <a:rPr sz="1000" spc="-5" dirty="0">
                <a:latin typeface="Arial"/>
                <a:cs typeface="Arial"/>
              </a:rPr>
              <a:t> Architecture</a:t>
            </a:r>
            <a:endParaRPr sz="10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291846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Logical</a:t>
            </a:r>
            <a:r>
              <a:rPr spc="-60" dirty="0"/>
              <a:t> </a:t>
            </a:r>
            <a:r>
              <a:rPr dirty="0"/>
              <a:t>Bus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269775" y="82671"/>
            <a:ext cx="79819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Topic 4 -</a:t>
            </a:r>
            <a:r>
              <a:rPr sz="1000" spc="-7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4.22</a:t>
            </a:r>
            <a:endParaRPr sz="1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51810" y="1508501"/>
            <a:ext cx="7623809" cy="36957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0195" marR="161290" indent="-278130">
              <a:lnSpc>
                <a:spcPct val="100000"/>
              </a:lnSpc>
              <a:spcBef>
                <a:spcPts val="9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Logical topologies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describe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the path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that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data 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travels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from computer to</a:t>
            </a:r>
            <a:r>
              <a:rPr sz="2800" spc="1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computer.</a:t>
            </a:r>
            <a:endParaRPr sz="2800">
              <a:latin typeface="Arial"/>
              <a:cs typeface="Arial"/>
            </a:endParaRPr>
          </a:p>
          <a:p>
            <a:pPr marL="290195" marR="1274445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 physical bus topology is usually also  implemented as a logical</a:t>
            </a:r>
            <a:r>
              <a:rPr sz="2800" spc="4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bus.</a:t>
            </a:r>
            <a:endParaRPr sz="2800">
              <a:latin typeface="Arial"/>
              <a:cs typeface="Arial"/>
            </a:endParaRPr>
          </a:p>
          <a:p>
            <a:pPr marL="290195" marR="280035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The physical bus has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fallen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out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of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use due to  technological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advances.</a:t>
            </a:r>
            <a:endParaRPr sz="2800">
              <a:latin typeface="Arial"/>
              <a:cs typeface="Arial"/>
            </a:endParaRPr>
          </a:p>
          <a:p>
            <a:pPr marL="290195" marR="5080" indent="-278130">
              <a:lnSpc>
                <a:spcPct val="100000"/>
              </a:lnSpc>
              <a:spcBef>
                <a:spcPts val="67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Logical bus topology is used on some physical  topologies, in particular a star</a:t>
            </a:r>
            <a:r>
              <a:rPr sz="2800" spc="3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topology.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91508" y="82671"/>
            <a:ext cx="199834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Network Topology and</a:t>
            </a:r>
            <a:r>
              <a:rPr sz="1000" spc="-5" dirty="0">
                <a:latin typeface="Arial"/>
                <a:cs typeface="Arial"/>
              </a:rPr>
              <a:t> Architecture</a:t>
            </a:r>
            <a:endParaRPr sz="10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443865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Passive</a:t>
            </a:r>
            <a:r>
              <a:rPr spc="-95" dirty="0"/>
              <a:t> </a:t>
            </a:r>
            <a:r>
              <a:rPr dirty="0"/>
              <a:t>Topology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269775" y="82671"/>
            <a:ext cx="79819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Topic 4 -</a:t>
            </a:r>
            <a:r>
              <a:rPr sz="1000" spc="-7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4.23</a:t>
            </a:r>
            <a:endParaRPr sz="1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51802" y="1465181"/>
            <a:ext cx="7783830" cy="2672080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290195" indent="-278130">
              <a:lnSpc>
                <a:spcPct val="100000"/>
              </a:lnSpc>
              <a:spcBef>
                <a:spcPts val="434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The bus topology is a </a:t>
            </a:r>
            <a:r>
              <a:rPr sz="2800" b="1" i="1" spc="-5" dirty="0">
                <a:solidFill>
                  <a:srgbClr val="89A451"/>
                </a:solidFill>
                <a:latin typeface="Arial"/>
                <a:cs typeface="Arial"/>
              </a:rPr>
              <a:t>passive</a:t>
            </a:r>
            <a:r>
              <a:rPr sz="2800" b="1" i="1" spc="75" dirty="0">
                <a:solidFill>
                  <a:srgbClr val="89A451"/>
                </a:solidFill>
                <a:latin typeface="Arial"/>
                <a:cs typeface="Arial"/>
              </a:rPr>
              <a:t> </a:t>
            </a:r>
            <a:r>
              <a:rPr sz="2800" b="1" i="1" spc="-5" dirty="0">
                <a:solidFill>
                  <a:srgbClr val="89A451"/>
                </a:solidFill>
                <a:latin typeface="Arial"/>
                <a:cs typeface="Arial"/>
              </a:rPr>
              <a:t>topology.</a:t>
            </a:r>
            <a:endParaRPr sz="2800">
              <a:latin typeface="Arial"/>
              <a:cs typeface="Arial"/>
            </a:endParaRPr>
          </a:p>
          <a:p>
            <a:pPr marL="290195" marR="26670" indent="-278130">
              <a:lnSpc>
                <a:spcPts val="3020"/>
              </a:lnSpc>
              <a:spcBef>
                <a:spcPts val="72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Workstations on the bus are not responsible for  regenerating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the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signal as it passes</a:t>
            </a:r>
            <a:r>
              <a:rPr sz="2800" spc="3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them.</a:t>
            </a:r>
            <a:endParaRPr sz="2800">
              <a:latin typeface="Arial"/>
              <a:cs typeface="Arial"/>
            </a:endParaRPr>
          </a:p>
          <a:p>
            <a:pPr marL="290195" marR="5080" indent="-278130">
              <a:lnSpc>
                <a:spcPts val="3020"/>
              </a:lnSpc>
              <a:spcBef>
                <a:spcPts val="68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The workstations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are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not required for the bus to  function.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29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If a workstation fails, the bus does not</a:t>
            </a:r>
            <a:r>
              <a:rPr sz="2800" spc="3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fail.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91508" y="82671"/>
            <a:ext cx="199834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Network Topology and</a:t>
            </a:r>
            <a:r>
              <a:rPr sz="1000" spc="-5" dirty="0">
                <a:latin typeface="Arial"/>
                <a:cs typeface="Arial"/>
              </a:rPr>
              <a:t> Architecture</a:t>
            </a:r>
            <a:endParaRPr sz="10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633539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Physical Bus</a:t>
            </a:r>
            <a:r>
              <a:rPr spc="-90" dirty="0"/>
              <a:t> </a:t>
            </a:r>
            <a:r>
              <a:rPr dirty="0"/>
              <a:t>Advantages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269775" y="82671"/>
            <a:ext cx="79819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Topic 4 -</a:t>
            </a:r>
            <a:r>
              <a:rPr sz="1000" spc="-7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4.24</a:t>
            </a:r>
            <a:endParaRPr sz="1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51810" y="1508501"/>
            <a:ext cx="6739890" cy="37763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0195" indent="-278130">
              <a:lnSpc>
                <a:spcPct val="100000"/>
              </a:lnSpc>
              <a:spcBef>
                <a:spcPts val="9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Cost</a:t>
            </a:r>
            <a:endParaRPr sz="28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10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Less cable required than star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or</a:t>
            </a:r>
            <a:r>
              <a:rPr sz="2600" spc="-6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mesh</a:t>
            </a:r>
            <a:endParaRPr sz="26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62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No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additional devices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such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as</a:t>
            </a:r>
            <a:r>
              <a:rPr sz="2600" spc="-4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hubs</a:t>
            </a:r>
            <a:endParaRPr sz="26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129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Ease of</a:t>
            </a:r>
            <a:r>
              <a:rPr sz="2800" spc="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installation</a:t>
            </a:r>
            <a:endParaRPr sz="28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10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Simply connect device to cable</a:t>
            </a:r>
            <a:r>
              <a:rPr sz="2600" spc="-6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segment</a:t>
            </a:r>
            <a:endParaRPr sz="26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128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Resistant to workstation</a:t>
            </a:r>
            <a:r>
              <a:rPr sz="2800" spc="1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failure</a:t>
            </a:r>
            <a:endParaRPr sz="28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10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Network functions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if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device</a:t>
            </a:r>
            <a:r>
              <a:rPr sz="2600" spc="-5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fails</a:t>
            </a:r>
            <a:endParaRPr sz="26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625"/>
              </a:spcBef>
              <a:buFont typeface="Arial"/>
              <a:buChar char="–"/>
              <a:tabLst>
                <a:tab pos="823594" algn="l"/>
                <a:tab pos="824230" algn="l"/>
              </a:tabLst>
            </a:pPr>
            <a:r>
              <a:rPr sz="2600" b="1" i="1" dirty="0">
                <a:solidFill>
                  <a:srgbClr val="89A451"/>
                </a:solidFill>
                <a:latin typeface="Arial"/>
                <a:cs typeface="Arial"/>
              </a:rPr>
              <a:t>NOTE: problems if cable</a:t>
            </a:r>
            <a:r>
              <a:rPr sz="2600" b="1" i="1" spc="-75" dirty="0">
                <a:solidFill>
                  <a:srgbClr val="89A451"/>
                </a:solidFill>
                <a:latin typeface="Arial"/>
                <a:cs typeface="Arial"/>
              </a:rPr>
              <a:t> </a:t>
            </a:r>
            <a:r>
              <a:rPr sz="2600" b="1" i="1" dirty="0">
                <a:solidFill>
                  <a:srgbClr val="89A451"/>
                </a:solidFill>
                <a:latin typeface="Arial"/>
                <a:cs typeface="Arial"/>
              </a:rPr>
              <a:t>breaks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91508" y="82671"/>
            <a:ext cx="287591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Network Topology and </a:t>
            </a:r>
            <a:r>
              <a:rPr sz="1000" spc="-5" dirty="0">
                <a:latin typeface="Arial"/>
                <a:cs typeface="Arial"/>
              </a:rPr>
              <a:t>Architecture Topic 4 -</a:t>
            </a:r>
            <a:r>
              <a:rPr sz="1000" spc="3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4.25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707961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Physical Bus</a:t>
            </a:r>
            <a:r>
              <a:rPr spc="-85" dirty="0"/>
              <a:t> </a:t>
            </a:r>
            <a:r>
              <a:rPr spc="-5" dirty="0"/>
              <a:t>Disadvantages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495481"/>
            <a:ext cx="7858125" cy="3775075"/>
          </a:xfrm>
          <a:prstGeom prst="rect">
            <a:avLst/>
          </a:prstGeom>
        </p:spPr>
        <p:txBody>
          <a:bodyPr vert="horz" wrap="square" lIns="0" tIns="169545" rIns="0" bIns="0" rtlCol="0">
            <a:spAutoFit/>
          </a:bodyPr>
          <a:lstStyle/>
          <a:p>
            <a:pPr marL="290195" indent="-278130">
              <a:lnSpc>
                <a:spcPct val="100000"/>
              </a:lnSpc>
              <a:spcBef>
                <a:spcPts val="133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Difficult to troubleshoot</a:t>
            </a:r>
            <a:endParaRPr sz="2800">
              <a:latin typeface="Arial"/>
              <a:cs typeface="Arial"/>
            </a:endParaRPr>
          </a:p>
          <a:p>
            <a:pPr marL="823594" marR="5080" lvl="1" indent="-353695">
              <a:lnSpc>
                <a:spcPct val="100000"/>
              </a:lnSpc>
              <a:spcBef>
                <a:spcPts val="1160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Faults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are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usually a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break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in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the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main cable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and 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this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is difficult to isolate on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a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large</a:t>
            </a:r>
            <a:r>
              <a:rPr sz="2600" spc="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network</a:t>
            </a:r>
            <a:endParaRPr sz="26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30"/>
              </a:spcBef>
              <a:buClr>
                <a:srgbClr val="7F7F7F"/>
              </a:buClr>
              <a:buFont typeface="Arial"/>
              <a:buChar char="–"/>
            </a:pPr>
            <a:endParaRPr sz="2600">
              <a:latin typeface="Times New Roman"/>
              <a:cs typeface="Times New Roman"/>
            </a:endParaRPr>
          </a:p>
          <a:p>
            <a:pPr marL="290195" indent="-278130">
              <a:lnSpc>
                <a:spcPct val="100000"/>
              </a:lnSpc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Scalability</a:t>
            </a:r>
            <a:endParaRPr sz="2800">
              <a:latin typeface="Arial"/>
              <a:cs typeface="Arial"/>
            </a:endParaRPr>
          </a:p>
          <a:p>
            <a:pPr marL="823594" marR="869315" lvl="1" indent="-353695">
              <a:lnSpc>
                <a:spcPct val="100000"/>
              </a:lnSpc>
              <a:spcBef>
                <a:spcPts val="1160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Increasing network size and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layout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can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be 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important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for</a:t>
            </a:r>
            <a:r>
              <a:rPr sz="2600" spc="-1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productivity</a:t>
            </a:r>
            <a:endParaRPr sz="26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62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Bus topology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is not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easily scaled</a:t>
            </a:r>
            <a:r>
              <a:rPr sz="2600" spc="-4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up.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91508" y="82671"/>
            <a:ext cx="287591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Network Topology and </a:t>
            </a:r>
            <a:r>
              <a:rPr sz="1000" spc="-5" dirty="0">
                <a:latin typeface="Arial"/>
                <a:cs typeface="Arial"/>
              </a:rPr>
              <a:t>Architecture Topic 4 -</a:t>
            </a:r>
            <a:r>
              <a:rPr sz="1000" spc="3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4.26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363220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Ring</a:t>
            </a:r>
            <a:r>
              <a:rPr spc="-70" dirty="0"/>
              <a:t> </a:t>
            </a:r>
            <a:r>
              <a:rPr dirty="0"/>
              <a:t>Topology</a:t>
            </a:r>
          </a:p>
        </p:txBody>
      </p:sp>
      <p:sp>
        <p:nvSpPr>
          <p:cNvPr id="4" name="object 4"/>
          <p:cNvSpPr/>
          <p:nvPr/>
        </p:nvSpPr>
        <p:spPr>
          <a:xfrm>
            <a:off x="960437" y="1700265"/>
            <a:ext cx="6780154" cy="382271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91508" y="82671"/>
            <a:ext cx="287591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Network Topology and </a:t>
            </a:r>
            <a:r>
              <a:rPr sz="1000" spc="-5" dirty="0">
                <a:latin typeface="Arial"/>
                <a:cs typeface="Arial"/>
              </a:rPr>
              <a:t>Architecture Topic 4 -</a:t>
            </a:r>
            <a:r>
              <a:rPr sz="1000" spc="3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4.27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586867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Physical </a:t>
            </a:r>
            <a:r>
              <a:rPr spc="-5" dirty="0"/>
              <a:t>Ring</a:t>
            </a:r>
            <a:r>
              <a:rPr spc="-90" dirty="0"/>
              <a:t> </a:t>
            </a:r>
            <a:r>
              <a:rPr dirty="0"/>
              <a:t>Topology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422545"/>
            <a:ext cx="8119745" cy="3636645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290195" indent="-278130">
              <a:lnSpc>
                <a:spcPct val="100000"/>
              </a:lnSpc>
              <a:spcBef>
                <a:spcPts val="77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All computers are connected in a</a:t>
            </a:r>
            <a:r>
              <a:rPr sz="2800" spc="4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ring.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The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ring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has no start and no</a:t>
            </a:r>
            <a:r>
              <a:rPr sz="2800" spc="4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end.</a:t>
            </a:r>
            <a:endParaRPr sz="2800">
              <a:latin typeface="Arial"/>
              <a:cs typeface="Arial"/>
            </a:endParaRPr>
          </a:p>
          <a:p>
            <a:pPr marL="823594" marR="963930" lvl="1" indent="-353695">
              <a:lnSpc>
                <a:spcPct val="100000"/>
              </a:lnSpc>
              <a:spcBef>
                <a:spcPts val="1160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Does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not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need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a terminator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as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there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are no 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reflected</a:t>
            </a:r>
            <a:r>
              <a:rPr sz="2600" spc="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signals</a:t>
            </a:r>
            <a:endParaRPr sz="26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129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Signals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travel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in one</a:t>
            </a:r>
            <a:r>
              <a:rPr sz="2800" spc="1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direction.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Signals are regenerated by each computer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in</a:t>
            </a:r>
            <a:r>
              <a:rPr sz="2800" spc="8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turn</a:t>
            </a:r>
            <a:endParaRPr sz="28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1160"/>
              </a:spcBef>
              <a:buFont typeface="Arial"/>
              <a:buChar char="–"/>
              <a:tabLst>
                <a:tab pos="823594" algn="l"/>
                <a:tab pos="824230" algn="l"/>
              </a:tabLst>
            </a:pPr>
            <a:r>
              <a:rPr sz="2600" b="1" i="1" dirty="0">
                <a:solidFill>
                  <a:srgbClr val="89A451"/>
                </a:solidFill>
                <a:latin typeface="Arial"/>
                <a:cs typeface="Arial"/>
              </a:rPr>
              <a:t>Active</a:t>
            </a:r>
            <a:r>
              <a:rPr sz="2600" b="1" i="1" spc="-20" dirty="0">
                <a:solidFill>
                  <a:srgbClr val="89A451"/>
                </a:solidFill>
                <a:latin typeface="Arial"/>
                <a:cs typeface="Arial"/>
              </a:rPr>
              <a:t> </a:t>
            </a:r>
            <a:r>
              <a:rPr sz="2600" b="1" i="1" dirty="0">
                <a:solidFill>
                  <a:srgbClr val="89A451"/>
                </a:solidFill>
                <a:latin typeface="Arial"/>
                <a:cs typeface="Arial"/>
              </a:rPr>
              <a:t>topology</a:t>
            </a:r>
            <a:r>
              <a:rPr sz="2600" b="1" dirty="0">
                <a:solidFill>
                  <a:srgbClr val="7F7F7F"/>
                </a:solidFill>
                <a:latin typeface="Arial"/>
                <a:cs typeface="Arial"/>
              </a:rPr>
              <a:t>.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91508" y="82671"/>
            <a:ext cx="287591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Network Topology and </a:t>
            </a:r>
            <a:r>
              <a:rPr sz="1000" spc="-5" dirty="0">
                <a:latin typeface="Arial"/>
                <a:cs typeface="Arial"/>
              </a:rPr>
              <a:t>Architecture Topic 4 -</a:t>
            </a:r>
            <a:r>
              <a:rPr sz="1000" spc="3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4.28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555879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Logical Ring</a:t>
            </a:r>
            <a:r>
              <a:rPr spc="-50" dirty="0"/>
              <a:t> </a:t>
            </a:r>
            <a:r>
              <a:rPr dirty="0"/>
              <a:t>Topology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508501"/>
            <a:ext cx="8234680" cy="27565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0195" marR="5080" indent="-278130" algn="just">
              <a:lnSpc>
                <a:spcPct val="100000"/>
              </a:lnSpc>
              <a:spcBef>
                <a:spcPts val="95"/>
              </a:spcBef>
              <a:buChar char="•"/>
              <a:tabLst>
                <a:tab pos="290830" algn="l"/>
              </a:tabLst>
            </a:pP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Data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travels from one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node to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the next device until  it reaches its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destination.</a:t>
            </a:r>
            <a:endParaRPr sz="2800">
              <a:latin typeface="Arial"/>
              <a:cs typeface="Arial"/>
            </a:endParaRPr>
          </a:p>
          <a:p>
            <a:pPr marL="290195" marR="770890" indent="-278130" algn="just">
              <a:lnSpc>
                <a:spcPct val="100000"/>
              </a:lnSpc>
              <a:spcBef>
                <a:spcPts val="675"/>
              </a:spcBef>
              <a:buChar char="•"/>
              <a:tabLst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Modern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ring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topologies use “smart hubs” that  recognise a computer failure and remove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that  computer from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the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ring</a:t>
            </a:r>
            <a:r>
              <a:rPr sz="2800" spc="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automatically.</a:t>
            </a:r>
            <a:endParaRPr sz="2800">
              <a:latin typeface="Arial"/>
              <a:cs typeface="Arial"/>
            </a:endParaRPr>
          </a:p>
          <a:p>
            <a:pPr marL="290195" indent="-278130" algn="just">
              <a:lnSpc>
                <a:spcPct val="100000"/>
              </a:lnSpc>
              <a:spcBef>
                <a:spcPts val="675"/>
              </a:spcBef>
              <a:buChar char="•"/>
              <a:tabLst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Shares network resources</a:t>
            </a:r>
            <a:r>
              <a:rPr sz="2800" spc="2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fairly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91508" y="82671"/>
            <a:ext cx="287591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Network Topology and </a:t>
            </a:r>
            <a:r>
              <a:rPr sz="1000" spc="-5" dirty="0">
                <a:latin typeface="Arial"/>
                <a:cs typeface="Arial"/>
              </a:rPr>
              <a:t>Architecture Topic 4 -</a:t>
            </a:r>
            <a:r>
              <a:rPr sz="1000" spc="3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4.29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652081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Physical </a:t>
            </a:r>
            <a:r>
              <a:rPr spc="-5" dirty="0"/>
              <a:t>Ring</a:t>
            </a:r>
            <a:r>
              <a:rPr spc="-85" dirty="0"/>
              <a:t> </a:t>
            </a:r>
            <a:r>
              <a:rPr dirty="0"/>
              <a:t>Advantages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350819"/>
            <a:ext cx="8021955" cy="3884295"/>
          </a:xfrm>
          <a:prstGeom prst="rect">
            <a:avLst/>
          </a:prstGeom>
        </p:spPr>
        <p:txBody>
          <a:bodyPr vert="horz" wrap="square" lIns="0" tIns="169545" rIns="0" bIns="0" rtlCol="0">
            <a:spAutoFit/>
          </a:bodyPr>
          <a:lstStyle/>
          <a:p>
            <a:pPr marL="290195" indent="-278130">
              <a:lnSpc>
                <a:spcPct val="100000"/>
              </a:lnSpc>
              <a:spcBef>
                <a:spcPts val="133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Low signal</a:t>
            </a:r>
            <a:r>
              <a:rPr sz="2800" spc="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degeneration</a:t>
            </a:r>
            <a:endParaRPr sz="2800">
              <a:latin typeface="Arial"/>
              <a:cs typeface="Arial"/>
            </a:endParaRPr>
          </a:p>
          <a:p>
            <a:pPr marL="823594" marR="186055" lvl="1" indent="-353695">
              <a:lnSpc>
                <a:spcPct val="100000"/>
              </a:lnSpc>
              <a:spcBef>
                <a:spcPts val="116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Each workstation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is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responsible for boosting the  signal</a:t>
            </a:r>
            <a:endParaRPr sz="2600">
              <a:latin typeface="Arial"/>
              <a:cs typeface="Arial"/>
            </a:endParaRPr>
          </a:p>
          <a:p>
            <a:pPr marL="823594" marR="5080" lvl="1" indent="-353695">
              <a:lnSpc>
                <a:spcPct val="100000"/>
              </a:lnSpc>
              <a:spcBef>
                <a:spcPts val="62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In passive systems, the signal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is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not boosted</a:t>
            </a:r>
            <a:r>
              <a:rPr sz="2600" spc="-11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and  weakens,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which limits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the size of the</a:t>
            </a:r>
            <a:r>
              <a:rPr sz="2600" spc="-5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network</a:t>
            </a:r>
            <a:endParaRPr sz="2600">
              <a:latin typeface="Arial"/>
              <a:cs typeface="Arial"/>
            </a:endParaRPr>
          </a:p>
          <a:p>
            <a:pPr marL="823594" marR="1070610" lvl="1" indent="-353695">
              <a:lnSpc>
                <a:spcPct val="100000"/>
              </a:lnSpc>
              <a:spcBef>
                <a:spcPts val="62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Strong signal means signal seldom</a:t>
            </a:r>
            <a:r>
              <a:rPr sz="2600" spc="-114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needs  retransmitting</a:t>
            </a:r>
            <a:endParaRPr sz="26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129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Fair allocation of network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access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to</a:t>
            </a:r>
            <a:r>
              <a:rPr sz="2800" spc="2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nodes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261613" y="82671"/>
            <a:ext cx="199834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Network Topology and</a:t>
            </a:r>
            <a:r>
              <a:rPr sz="1000" spc="-5" dirty="0">
                <a:latin typeface="Arial"/>
                <a:cs typeface="Arial"/>
              </a:rPr>
              <a:t> Architecture</a:t>
            </a:r>
            <a:endParaRPr sz="10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527939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Scope </a:t>
            </a:r>
            <a:r>
              <a:rPr spc="-5" dirty="0"/>
              <a:t>and</a:t>
            </a:r>
            <a:r>
              <a:rPr spc="-65" dirty="0"/>
              <a:t> </a:t>
            </a:r>
            <a:r>
              <a:rPr spc="-5" dirty="0"/>
              <a:t>Coverage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339880" y="82671"/>
            <a:ext cx="72834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Topic 4 -</a:t>
            </a:r>
            <a:r>
              <a:rPr sz="1000" spc="-7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4.3</a:t>
            </a:r>
            <a:endParaRPr sz="1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93314" y="1486908"/>
            <a:ext cx="8260080" cy="2113915"/>
          </a:xfrm>
          <a:prstGeom prst="rect">
            <a:avLst/>
          </a:prstGeom>
        </p:spPr>
        <p:txBody>
          <a:bodyPr vert="horz" wrap="square" lIns="0" tIns="1054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30"/>
              </a:spcBef>
            </a:pPr>
            <a:r>
              <a:rPr sz="3000" i="1" dirty="0">
                <a:solidFill>
                  <a:srgbClr val="89A451"/>
                </a:solidFill>
                <a:latin typeface="Arial"/>
                <a:cs typeface="Arial"/>
              </a:rPr>
              <a:t>This </a:t>
            </a:r>
            <a:r>
              <a:rPr sz="3000" i="1" spc="-10" dirty="0">
                <a:solidFill>
                  <a:srgbClr val="89A451"/>
                </a:solidFill>
                <a:latin typeface="Arial"/>
                <a:cs typeface="Arial"/>
              </a:rPr>
              <a:t>topic </a:t>
            </a:r>
            <a:r>
              <a:rPr sz="3000" i="1" spc="-5" dirty="0">
                <a:solidFill>
                  <a:srgbClr val="89A451"/>
                </a:solidFill>
                <a:latin typeface="Arial"/>
                <a:cs typeface="Arial"/>
              </a:rPr>
              <a:t>will </a:t>
            </a:r>
            <a:r>
              <a:rPr sz="3000" i="1" dirty="0">
                <a:solidFill>
                  <a:srgbClr val="89A451"/>
                </a:solidFill>
                <a:latin typeface="Arial"/>
                <a:cs typeface="Arial"/>
              </a:rPr>
              <a:t>cover:</a:t>
            </a:r>
            <a:endParaRPr sz="3000">
              <a:latin typeface="Arial"/>
              <a:cs typeface="Arial"/>
            </a:endParaRPr>
          </a:p>
          <a:p>
            <a:pPr marL="448309" indent="-278130">
              <a:lnSpc>
                <a:spcPct val="100000"/>
              </a:lnSpc>
              <a:spcBef>
                <a:spcPts val="685"/>
              </a:spcBef>
              <a:buChar char="•"/>
              <a:tabLst>
                <a:tab pos="448309" algn="l"/>
                <a:tab pos="448945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Network topology</a:t>
            </a:r>
            <a:r>
              <a:rPr sz="2800" spc="1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concepts</a:t>
            </a:r>
            <a:endParaRPr sz="2800">
              <a:latin typeface="Arial"/>
              <a:cs typeface="Arial"/>
            </a:endParaRPr>
          </a:p>
          <a:p>
            <a:pPr marL="448309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448309" algn="l"/>
                <a:tab pos="448945" algn="l"/>
              </a:tabLst>
            </a:pP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Common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network topologies and their</a:t>
            </a:r>
            <a:r>
              <a:rPr sz="2800" spc="9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application</a:t>
            </a:r>
            <a:endParaRPr sz="2800">
              <a:latin typeface="Arial"/>
              <a:cs typeface="Arial"/>
            </a:endParaRPr>
          </a:p>
          <a:p>
            <a:pPr marL="448309" indent="-278130">
              <a:lnSpc>
                <a:spcPct val="100000"/>
              </a:lnSpc>
              <a:spcBef>
                <a:spcPts val="670"/>
              </a:spcBef>
              <a:buChar char="•"/>
              <a:tabLst>
                <a:tab pos="448309" algn="l"/>
                <a:tab pos="448945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Topologies and</a:t>
            </a:r>
            <a:r>
              <a:rPr sz="2800" spc="3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protocols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91508" y="82671"/>
            <a:ext cx="287591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Network Topology and </a:t>
            </a:r>
            <a:r>
              <a:rPr sz="1000" spc="-5" dirty="0">
                <a:latin typeface="Arial"/>
                <a:cs typeface="Arial"/>
              </a:rPr>
              <a:t>Architecture Topic 4 -</a:t>
            </a:r>
            <a:r>
              <a:rPr sz="1000" spc="3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4.30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726567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Physical </a:t>
            </a:r>
            <a:r>
              <a:rPr spc="-5" dirty="0"/>
              <a:t>Ring</a:t>
            </a:r>
            <a:r>
              <a:rPr spc="-80" dirty="0"/>
              <a:t> </a:t>
            </a:r>
            <a:r>
              <a:rPr spc="-5" dirty="0"/>
              <a:t>Disadvantages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350819"/>
            <a:ext cx="8348345" cy="3952240"/>
          </a:xfrm>
          <a:prstGeom prst="rect">
            <a:avLst/>
          </a:prstGeom>
        </p:spPr>
        <p:txBody>
          <a:bodyPr vert="horz" wrap="square" lIns="0" tIns="169545" rIns="0" bIns="0" rtlCol="0">
            <a:spAutoFit/>
          </a:bodyPr>
          <a:lstStyle/>
          <a:p>
            <a:pPr marL="290195" indent="-278130">
              <a:lnSpc>
                <a:spcPct val="100000"/>
              </a:lnSpc>
              <a:spcBef>
                <a:spcPts val="133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Not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resistant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to workstation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failure</a:t>
            </a:r>
            <a:endParaRPr sz="2800">
              <a:latin typeface="Arial"/>
              <a:cs typeface="Arial"/>
            </a:endParaRPr>
          </a:p>
          <a:p>
            <a:pPr marL="823594" marR="349250" lvl="1" indent="-353695">
              <a:lnSpc>
                <a:spcPct val="100000"/>
              </a:lnSpc>
              <a:spcBef>
                <a:spcPts val="116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Failure of workstation or cable causes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network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to  fail</a:t>
            </a:r>
            <a:endParaRPr sz="2600">
              <a:latin typeface="Arial"/>
              <a:cs typeface="Arial"/>
            </a:endParaRPr>
          </a:p>
          <a:p>
            <a:pPr marL="823594" marR="5080" lvl="1" indent="-353695">
              <a:lnSpc>
                <a:spcPct val="100000"/>
              </a:lnSpc>
              <a:spcBef>
                <a:spcPts val="625"/>
              </a:spcBef>
              <a:buFont typeface="Arial"/>
              <a:buChar char="–"/>
              <a:tabLst>
                <a:tab pos="823594" algn="l"/>
                <a:tab pos="824230" algn="l"/>
              </a:tabLst>
            </a:pPr>
            <a:r>
              <a:rPr sz="2600" b="1" i="1" dirty="0">
                <a:solidFill>
                  <a:srgbClr val="89A451"/>
                </a:solidFill>
                <a:latin typeface="Arial"/>
                <a:cs typeface="Arial"/>
              </a:rPr>
              <a:t>Note: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modern systems and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logical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rings can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isolate 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failed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workstation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and maintain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network</a:t>
            </a:r>
            <a:r>
              <a:rPr sz="2600" spc="-4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uptime</a:t>
            </a:r>
            <a:endParaRPr sz="26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129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Network</a:t>
            </a:r>
            <a:r>
              <a:rPr sz="2800" spc="1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maintenance</a:t>
            </a:r>
            <a:endParaRPr sz="2800">
              <a:latin typeface="Arial"/>
              <a:cs typeface="Arial"/>
            </a:endParaRPr>
          </a:p>
          <a:p>
            <a:pPr marL="823594" marR="477520" lvl="1" indent="-353695">
              <a:lnSpc>
                <a:spcPct val="100000"/>
              </a:lnSpc>
              <a:spcBef>
                <a:spcPts val="1160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Changes to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cabling or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moving a workstation can  cause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network</a:t>
            </a:r>
            <a:r>
              <a:rPr sz="2600" spc="-3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downtime.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91508" y="82671"/>
            <a:ext cx="287591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Network Topology and </a:t>
            </a:r>
            <a:r>
              <a:rPr sz="1000" spc="-5" dirty="0">
                <a:latin typeface="Arial"/>
                <a:cs typeface="Arial"/>
              </a:rPr>
              <a:t>Architecture Topic 4 -</a:t>
            </a:r>
            <a:r>
              <a:rPr sz="1000" spc="3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4.31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350837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Star</a:t>
            </a:r>
            <a:r>
              <a:rPr spc="-75" dirty="0"/>
              <a:t> </a:t>
            </a:r>
            <a:r>
              <a:rPr dirty="0"/>
              <a:t>Topology</a:t>
            </a:r>
          </a:p>
        </p:txBody>
      </p:sp>
      <p:sp>
        <p:nvSpPr>
          <p:cNvPr id="4" name="object 4"/>
          <p:cNvSpPr/>
          <p:nvPr/>
        </p:nvSpPr>
        <p:spPr>
          <a:xfrm>
            <a:off x="1763777" y="1700281"/>
            <a:ext cx="5472043" cy="364324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91508" y="82671"/>
            <a:ext cx="199834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Network Topology and</a:t>
            </a:r>
            <a:r>
              <a:rPr sz="1000" spc="-5" dirty="0">
                <a:latin typeface="Arial"/>
                <a:cs typeface="Arial"/>
              </a:rPr>
              <a:t> Architecture</a:t>
            </a:r>
            <a:endParaRPr sz="10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574484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Physical Star</a:t>
            </a:r>
            <a:r>
              <a:rPr spc="-95" dirty="0"/>
              <a:t> </a:t>
            </a:r>
            <a:r>
              <a:rPr dirty="0"/>
              <a:t>Topology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269775" y="82671"/>
            <a:ext cx="79819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Topic 4 -</a:t>
            </a:r>
            <a:r>
              <a:rPr sz="1000" spc="-7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4.32</a:t>
            </a:r>
            <a:endParaRPr sz="1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51810" y="1508501"/>
            <a:ext cx="8115300" cy="292735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0195" marR="496570" indent="-278130">
              <a:lnSpc>
                <a:spcPct val="100000"/>
              </a:lnSpc>
              <a:spcBef>
                <a:spcPts val="9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All devices connected through a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central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hub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or 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switch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7F7F7F"/>
              </a:buClr>
              <a:buFont typeface="Arial"/>
              <a:buChar char="•"/>
            </a:pPr>
            <a:endParaRPr sz="4050">
              <a:latin typeface="Times New Roman"/>
              <a:cs typeface="Times New Roman"/>
            </a:endParaRPr>
          </a:p>
          <a:p>
            <a:pPr marL="290195" indent="-278130">
              <a:lnSpc>
                <a:spcPct val="100000"/>
              </a:lnSpc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Each workstation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is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connected directly to the</a:t>
            </a:r>
            <a:r>
              <a:rPr sz="2800" spc="7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hub.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7F7F7F"/>
              </a:buClr>
              <a:buFont typeface="Arial"/>
              <a:buChar char="•"/>
            </a:pPr>
            <a:endParaRPr sz="4050">
              <a:latin typeface="Times New Roman"/>
              <a:cs typeface="Times New Roman"/>
            </a:endParaRPr>
          </a:p>
          <a:p>
            <a:pPr marL="290195" indent="-278130">
              <a:lnSpc>
                <a:spcPct val="100000"/>
              </a:lnSpc>
              <a:spcBef>
                <a:spcPts val="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Very popular topology for modern</a:t>
            </a:r>
            <a:r>
              <a:rPr sz="2800" spc="6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networks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91508" y="82671"/>
            <a:ext cx="199834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Network Topology and</a:t>
            </a:r>
            <a:r>
              <a:rPr sz="1000" spc="-5" dirty="0">
                <a:latin typeface="Arial"/>
                <a:cs typeface="Arial"/>
              </a:rPr>
              <a:t> Architecture</a:t>
            </a:r>
            <a:endParaRPr sz="10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661924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Star Topology</a:t>
            </a:r>
            <a:r>
              <a:rPr spc="-55" dirty="0"/>
              <a:t> </a:t>
            </a:r>
            <a:r>
              <a:rPr dirty="0"/>
              <a:t>Advantages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269775" y="82671"/>
            <a:ext cx="79819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Topic 4 -</a:t>
            </a:r>
            <a:r>
              <a:rPr sz="1000" spc="-7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4.33</a:t>
            </a:r>
            <a:endParaRPr sz="1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51810" y="1495700"/>
            <a:ext cx="8425180" cy="3092450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290195" indent="-278130">
              <a:lnSpc>
                <a:spcPct val="100000"/>
              </a:lnSpc>
              <a:spcBef>
                <a:spcPts val="77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Easy to add new devices – just connect to</a:t>
            </a:r>
            <a:r>
              <a:rPr sz="2800" spc="7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hub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Cable break only affects one single</a:t>
            </a:r>
            <a:r>
              <a:rPr sz="2800" spc="2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node.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Ease of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administration</a:t>
            </a:r>
            <a:endParaRPr sz="2800">
              <a:latin typeface="Arial"/>
              <a:cs typeface="Arial"/>
            </a:endParaRPr>
          </a:p>
          <a:p>
            <a:pPr marL="823594" marR="5080" indent="-353695">
              <a:lnSpc>
                <a:spcPct val="100000"/>
              </a:lnSpc>
              <a:spcBef>
                <a:spcPts val="1160"/>
              </a:spcBef>
              <a:tabLst>
                <a:tab pos="823594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–	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Centralised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management and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monitoring of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network 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traffic simplifies job of network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 administrator</a:t>
            </a:r>
            <a:endParaRPr sz="26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129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Ease of changing</a:t>
            </a:r>
            <a:r>
              <a:rPr sz="2800" spc="2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configuration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91508" y="82671"/>
            <a:ext cx="199834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Network Topology and</a:t>
            </a:r>
            <a:r>
              <a:rPr sz="1000" spc="-5" dirty="0">
                <a:latin typeface="Arial"/>
                <a:cs typeface="Arial"/>
              </a:rPr>
              <a:t> Architecture</a:t>
            </a:r>
            <a:endParaRPr sz="10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7363459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Star Topology</a:t>
            </a:r>
            <a:r>
              <a:rPr spc="-50" dirty="0"/>
              <a:t> </a:t>
            </a:r>
            <a:r>
              <a:rPr spc="-5" dirty="0"/>
              <a:t>Disadvantages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269775" y="82671"/>
            <a:ext cx="79819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Topic 4 -</a:t>
            </a:r>
            <a:r>
              <a:rPr sz="1000" spc="-7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4.34</a:t>
            </a:r>
            <a:endParaRPr sz="1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51810" y="1350819"/>
            <a:ext cx="8246745" cy="4177665"/>
          </a:xfrm>
          <a:prstGeom prst="rect">
            <a:avLst/>
          </a:prstGeom>
        </p:spPr>
        <p:txBody>
          <a:bodyPr vert="horz" wrap="square" lIns="0" tIns="169545" rIns="0" bIns="0" rtlCol="0">
            <a:spAutoFit/>
          </a:bodyPr>
          <a:lstStyle/>
          <a:p>
            <a:pPr marL="290195" indent="-278130">
              <a:lnSpc>
                <a:spcPct val="100000"/>
              </a:lnSpc>
              <a:spcBef>
                <a:spcPts val="133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Hub</a:t>
            </a:r>
            <a:r>
              <a:rPr sz="2800" spc="1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Failure</a:t>
            </a:r>
            <a:endParaRPr sz="28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116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If the hub fails, the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whole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system</a:t>
            </a:r>
            <a:r>
              <a:rPr sz="2600" spc="-5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fails.</a:t>
            </a:r>
            <a:endParaRPr sz="26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62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However, this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is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easy to</a:t>
            </a:r>
            <a:r>
              <a:rPr sz="2600" spc="-5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troubleshoot.</a:t>
            </a:r>
            <a:endParaRPr sz="26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244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Cost</a:t>
            </a:r>
            <a:endParaRPr sz="2800">
              <a:latin typeface="Arial"/>
              <a:cs typeface="Arial"/>
            </a:endParaRPr>
          </a:p>
          <a:p>
            <a:pPr marL="823594" marR="102235" lvl="1" indent="-353695">
              <a:lnSpc>
                <a:spcPct val="100000"/>
              </a:lnSpc>
              <a:spcBef>
                <a:spcPts val="1160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Cost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is higher as extra cabling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and devices (hubs) 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are required.</a:t>
            </a:r>
            <a:endParaRPr sz="2600">
              <a:latin typeface="Arial"/>
              <a:cs typeface="Arial"/>
            </a:endParaRPr>
          </a:p>
          <a:p>
            <a:pPr marL="823594" marR="5080" lvl="1" indent="-353695">
              <a:lnSpc>
                <a:spcPct val="100000"/>
              </a:lnSpc>
              <a:spcBef>
                <a:spcPts val="62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However, this cost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is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no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longer great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and therefore  not a real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barrier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to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implementing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a star</a:t>
            </a:r>
            <a:r>
              <a:rPr sz="2600" spc="-2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topology.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91508" y="82671"/>
            <a:ext cx="287591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Network Topology and </a:t>
            </a:r>
            <a:r>
              <a:rPr sz="1000" spc="-5" dirty="0">
                <a:latin typeface="Arial"/>
                <a:cs typeface="Arial"/>
              </a:rPr>
              <a:t>Architecture Topic 4 -</a:t>
            </a:r>
            <a:r>
              <a:rPr sz="1000" spc="3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4.35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468878"/>
            <a:ext cx="484251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Star </a:t>
            </a:r>
            <a:r>
              <a:rPr spc="-5" dirty="0"/>
              <a:t>as Logical</a:t>
            </a:r>
            <a:r>
              <a:rPr spc="-65" dirty="0"/>
              <a:t> </a:t>
            </a:r>
            <a:r>
              <a:rPr dirty="0"/>
              <a:t>Bus</a:t>
            </a:r>
          </a:p>
        </p:txBody>
      </p:sp>
      <p:sp>
        <p:nvSpPr>
          <p:cNvPr id="4" name="object 4"/>
          <p:cNvSpPr/>
          <p:nvPr/>
        </p:nvSpPr>
        <p:spPr>
          <a:xfrm>
            <a:off x="1187449" y="1281181"/>
            <a:ext cx="6451610" cy="459574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91508" y="82671"/>
            <a:ext cx="287591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Network Topology and </a:t>
            </a:r>
            <a:r>
              <a:rPr sz="1000" spc="-5" dirty="0">
                <a:latin typeface="Arial"/>
                <a:cs typeface="Arial"/>
              </a:rPr>
              <a:t>Architecture Topic 4 -</a:t>
            </a:r>
            <a:r>
              <a:rPr sz="1000" spc="3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4.36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397200"/>
            <a:ext cx="502920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Star as </a:t>
            </a:r>
            <a:r>
              <a:rPr spc="-5" dirty="0"/>
              <a:t>Logical</a:t>
            </a:r>
            <a:r>
              <a:rPr spc="-70" dirty="0"/>
              <a:t> </a:t>
            </a:r>
            <a:r>
              <a:rPr spc="-5" dirty="0"/>
              <a:t>Ring</a:t>
            </a:r>
          </a:p>
        </p:txBody>
      </p:sp>
      <p:sp>
        <p:nvSpPr>
          <p:cNvPr id="4" name="object 4"/>
          <p:cNvSpPr/>
          <p:nvPr/>
        </p:nvSpPr>
        <p:spPr>
          <a:xfrm>
            <a:off x="1187449" y="1228725"/>
            <a:ext cx="6523116" cy="4648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91508" y="82671"/>
            <a:ext cx="287591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Network Topology and </a:t>
            </a:r>
            <a:r>
              <a:rPr sz="1000" spc="-5" dirty="0">
                <a:latin typeface="Arial"/>
                <a:cs typeface="Arial"/>
              </a:rPr>
              <a:t>Architecture Topic 4 -</a:t>
            </a:r>
            <a:r>
              <a:rPr sz="1000" spc="3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4.37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6801484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Switching </a:t>
            </a:r>
            <a:r>
              <a:rPr spc="-5" dirty="0"/>
              <a:t>as </a:t>
            </a:r>
            <a:r>
              <a:rPr dirty="0"/>
              <a:t>Star</a:t>
            </a:r>
            <a:r>
              <a:rPr spc="-80" dirty="0"/>
              <a:t> </a:t>
            </a:r>
            <a:r>
              <a:rPr dirty="0"/>
              <a:t>Topology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508501"/>
            <a:ext cx="8258175" cy="434213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0195" marR="300990" indent="-278130">
              <a:lnSpc>
                <a:spcPct val="100000"/>
              </a:lnSpc>
              <a:spcBef>
                <a:spcPts val="9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Switched networks are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neither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bus nor ring  logically, but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are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implemented as a physical</a:t>
            </a:r>
            <a:r>
              <a:rPr sz="2800" spc="6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star.</a:t>
            </a:r>
            <a:endParaRPr sz="2800">
              <a:latin typeface="Arial"/>
              <a:cs typeface="Arial"/>
            </a:endParaRPr>
          </a:p>
          <a:p>
            <a:pPr marL="290195" marR="5080" indent="-278130">
              <a:lnSpc>
                <a:spcPct val="90000"/>
              </a:lnSpc>
              <a:spcBef>
                <a:spcPts val="211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 switch takes a signal coming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from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 network  device and builds a link to the intended destination 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computer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on the</a:t>
            </a:r>
            <a:r>
              <a:rPr sz="2800" spc="1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fly.</a:t>
            </a:r>
            <a:endParaRPr sz="2800">
              <a:latin typeface="Arial"/>
              <a:cs typeface="Arial"/>
            </a:endParaRPr>
          </a:p>
          <a:p>
            <a:pPr marL="290195" marR="934085" indent="-278130">
              <a:lnSpc>
                <a:spcPct val="90000"/>
              </a:lnSpc>
              <a:spcBef>
                <a:spcPts val="1989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Superior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to other logical topologies, because  multiple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computers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can communicate  simultaneously without affecting each</a:t>
            </a:r>
            <a:r>
              <a:rPr sz="2800" spc="3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other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165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Main method used in most LAN</a:t>
            </a:r>
            <a:r>
              <a:rPr sz="2800" spc="5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designs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91508" y="82671"/>
            <a:ext cx="287591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Network Topology and </a:t>
            </a:r>
            <a:r>
              <a:rPr sz="1000" spc="-5" dirty="0">
                <a:latin typeface="Arial"/>
                <a:cs typeface="Arial"/>
              </a:rPr>
              <a:t>Architecture Topic 4 -</a:t>
            </a:r>
            <a:r>
              <a:rPr sz="1000" spc="3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4.38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826071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WLAN </a:t>
            </a:r>
            <a:r>
              <a:rPr spc="-5" dirty="0"/>
              <a:t>as </a:t>
            </a:r>
            <a:r>
              <a:rPr dirty="0"/>
              <a:t>Physical Star</a:t>
            </a:r>
            <a:r>
              <a:rPr spc="-85" dirty="0"/>
              <a:t> </a:t>
            </a:r>
            <a:r>
              <a:rPr dirty="0"/>
              <a:t>Topology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581653"/>
            <a:ext cx="7766684" cy="23298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0195" marR="5080" indent="-278130">
              <a:lnSpc>
                <a:spcPct val="100000"/>
              </a:lnSpc>
              <a:spcBef>
                <a:spcPts val="9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Uses a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central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device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(</a:t>
            </a:r>
            <a:r>
              <a:rPr sz="2800" b="1" i="1" dirty="0">
                <a:solidFill>
                  <a:srgbClr val="89A451"/>
                </a:solidFill>
                <a:latin typeface="Arial"/>
                <a:cs typeface="Arial"/>
              </a:rPr>
              <a:t>access </a:t>
            </a:r>
            <a:r>
              <a:rPr sz="2800" b="1" i="1" spc="-5" dirty="0">
                <a:solidFill>
                  <a:srgbClr val="89A451"/>
                </a:solidFill>
                <a:latin typeface="Arial"/>
                <a:cs typeface="Arial"/>
              </a:rPr>
              <a:t>point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) to control  communications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7F7F7F"/>
              </a:buClr>
              <a:buFont typeface="Arial"/>
              <a:buChar char="•"/>
            </a:pPr>
            <a:endParaRPr sz="4050">
              <a:latin typeface="Times New Roman"/>
              <a:cs typeface="Times New Roman"/>
            </a:endParaRPr>
          </a:p>
          <a:p>
            <a:pPr marL="290195" marR="286385" indent="-278130">
              <a:lnSpc>
                <a:spcPct val="100000"/>
              </a:lnSpc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Star physical topology because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all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the signals 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travel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through one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central</a:t>
            </a:r>
            <a:r>
              <a:rPr sz="2800" spc="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device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91508" y="82671"/>
            <a:ext cx="199834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Network Topology and</a:t>
            </a:r>
            <a:r>
              <a:rPr sz="1000" spc="-5" dirty="0">
                <a:latin typeface="Arial"/>
                <a:cs typeface="Arial"/>
              </a:rPr>
              <a:t> Architecture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269775" y="82671"/>
            <a:ext cx="79819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Topic 4 -</a:t>
            </a:r>
            <a:r>
              <a:rPr sz="1000" spc="-7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4.39</a:t>
            </a:r>
            <a:endParaRPr sz="10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58262" y="468878"/>
            <a:ext cx="385064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Mesh</a:t>
            </a:r>
            <a:r>
              <a:rPr spc="-65" dirty="0"/>
              <a:t> </a:t>
            </a:r>
            <a:r>
              <a:rPr dirty="0"/>
              <a:t>Topology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51810" y="1365626"/>
            <a:ext cx="7480934" cy="139065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0195" marR="5080" indent="-278130">
              <a:lnSpc>
                <a:spcPct val="100000"/>
              </a:lnSpc>
              <a:spcBef>
                <a:spcPts val="9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Every workstation is connected to every other  workstation.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Not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very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common</a:t>
            </a:r>
            <a:endParaRPr sz="28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511424" y="2997137"/>
            <a:ext cx="4148206" cy="276072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261613" y="82671"/>
            <a:ext cx="280606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Network Topology and </a:t>
            </a:r>
            <a:r>
              <a:rPr sz="1000" spc="-5" dirty="0">
                <a:latin typeface="Arial"/>
                <a:cs typeface="Arial"/>
              </a:rPr>
              <a:t>Architecture Topic 4 -</a:t>
            </a:r>
            <a:r>
              <a:rPr sz="1000" spc="4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4.4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490601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Learning</a:t>
            </a:r>
            <a:r>
              <a:rPr spc="-60" dirty="0"/>
              <a:t> </a:t>
            </a:r>
            <a:r>
              <a:rPr dirty="0"/>
              <a:t>Outcomes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93314" y="1486908"/>
            <a:ext cx="8338184" cy="3394075"/>
          </a:xfrm>
          <a:prstGeom prst="rect">
            <a:avLst/>
          </a:prstGeom>
        </p:spPr>
        <p:txBody>
          <a:bodyPr vert="horz" wrap="square" lIns="0" tIns="1054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30"/>
              </a:spcBef>
            </a:pPr>
            <a:r>
              <a:rPr sz="3000" i="1" dirty="0">
                <a:solidFill>
                  <a:srgbClr val="89A451"/>
                </a:solidFill>
                <a:latin typeface="Arial"/>
                <a:cs typeface="Arial"/>
              </a:rPr>
              <a:t>By </a:t>
            </a:r>
            <a:r>
              <a:rPr sz="3000" i="1" spc="-5" dirty="0">
                <a:solidFill>
                  <a:srgbClr val="89A451"/>
                </a:solidFill>
                <a:latin typeface="Arial"/>
                <a:cs typeface="Arial"/>
              </a:rPr>
              <a:t>the end of </a:t>
            </a:r>
            <a:r>
              <a:rPr sz="3000" i="1" dirty="0">
                <a:solidFill>
                  <a:srgbClr val="89A451"/>
                </a:solidFill>
                <a:latin typeface="Arial"/>
                <a:cs typeface="Arial"/>
              </a:rPr>
              <a:t>this </a:t>
            </a:r>
            <a:r>
              <a:rPr sz="3000" i="1" spc="-10" dirty="0">
                <a:solidFill>
                  <a:srgbClr val="89A451"/>
                </a:solidFill>
                <a:latin typeface="Arial"/>
                <a:cs typeface="Arial"/>
              </a:rPr>
              <a:t>topic, </a:t>
            </a:r>
            <a:r>
              <a:rPr sz="3000" i="1" dirty="0">
                <a:solidFill>
                  <a:srgbClr val="89A451"/>
                </a:solidFill>
                <a:latin typeface="Arial"/>
                <a:cs typeface="Arial"/>
              </a:rPr>
              <a:t>students </a:t>
            </a:r>
            <a:r>
              <a:rPr sz="3000" i="1" spc="-5" dirty="0">
                <a:solidFill>
                  <a:srgbClr val="89A451"/>
                </a:solidFill>
                <a:latin typeface="Arial"/>
                <a:cs typeface="Arial"/>
              </a:rPr>
              <a:t>will be able</a:t>
            </a:r>
            <a:r>
              <a:rPr sz="3000" i="1" spc="-90" dirty="0">
                <a:solidFill>
                  <a:srgbClr val="89A451"/>
                </a:solidFill>
                <a:latin typeface="Arial"/>
                <a:cs typeface="Arial"/>
              </a:rPr>
              <a:t> </a:t>
            </a:r>
            <a:r>
              <a:rPr sz="3000" i="1" dirty="0">
                <a:solidFill>
                  <a:srgbClr val="89A451"/>
                </a:solidFill>
                <a:latin typeface="Arial"/>
                <a:cs typeface="Arial"/>
              </a:rPr>
              <a:t>to:</a:t>
            </a:r>
            <a:endParaRPr sz="3000">
              <a:latin typeface="Arial"/>
              <a:cs typeface="Arial"/>
            </a:endParaRPr>
          </a:p>
          <a:p>
            <a:pPr marL="448309" marR="443230" indent="-278130">
              <a:lnSpc>
                <a:spcPct val="100000"/>
              </a:lnSpc>
              <a:spcBef>
                <a:spcPts val="685"/>
              </a:spcBef>
              <a:buChar char="•"/>
              <a:tabLst>
                <a:tab pos="448309" algn="l"/>
                <a:tab pos="448945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Explain the concept of network topology and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its 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design</a:t>
            </a:r>
            <a:endParaRPr sz="2800">
              <a:latin typeface="Arial"/>
              <a:cs typeface="Arial"/>
            </a:endParaRPr>
          </a:p>
          <a:p>
            <a:pPr marL="448309" marR="165735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448309" algn="l"/>
                <a:tab pos="448945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Discuss various common network topologies and  their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application(s)</a:t>
            </a:r>
            <a:endParaRPr sz="2800">
              <a:latin typeface="Arial"/>
              <a:cs typeface="Arial"/>
            </a:endParaRPr>
          </a:p>
          <a:p>
            <a:pPr marL="448309" marR="5080" indent="-278130">
              <a:lnSpc>
                <a:spcPct val="100000"/>
              </a:lnSpc>
              <a:spcBef>
                <a:spcPts val="670"/>
              </a:spcBef>
              <a:buChar char="•"/>
              <a:tabLst>
                <a:tab pos="448309" algn="l"/>
                <a:tab pos="448945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Propose a simple network topology in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response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to  detailed requirements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91508" y="82671"/>
            <a:ext cx="287591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Network Topology and </a:t>
            </a:r>
            <a:r>
              <a:rPr sz="1000" spc="-5" dirty="0">
                <a:latin typeface="Arial"/>
                <a:cs typeface="Arial"/>
              </a:rPr>
              <a:t>Architecture Topic 4 -</a:t>
            </a:r>
            <a:r>
              <a:rPr sz="1000" spc="3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4.40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696087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Mesh </a:t>
            </a:r>
            <a:r>
              <a:rPr dirty="0"/>
              <a:t>Topology</a:t>
            </a:r>
            <a:r>
              <a:rPr spc="-45" dirty="0"/>
              <a:t> </a:t>
            </a:r>
            <a:r>
              <a:rPr dirty="0"/>
              <a:t>Advantages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350819"/>
            <a:ext cx="8004809" cy="2897505"/>
          </a:xfrm>
          <a:prstGeom prst="rect">
            <a:avLst/>
          </a:prstGeom>
        </p:spPr>
        <p:txBody>
          <a:bodyPr vert="horz" wrap="square" lIns="0" tIns="169545" rIns="0" bIns="0" rtlCol="0">
            <a:spAutoFit/>
          </a:bodyPr>
          <a:lstStyle/>
          <a:p>
            <a:pPr marL="290195" indent="-278130">
              <a:lnSpc>
                <a:spcPct val="100000"/>
              </a:lnSpc>
              <a:spcBef>
                <a:spcPts val="133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Resilience</a:t>
            </a:r>
            <a:endParaRPr sz="28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116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Multiple pathways for sending</a:t>
            </a:r>
            <a:r>
              <a:rPr sz="2600" spc="-6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data</a:t>
            </a:r>
            <a:endParaRPr sz="2600">
              <a:latin typeface="Arial"/>
              <a:cs typeface="Arial"/>
            </a:endParaRPr>
          </a:p>
          <a:p>
            <a:pPr marL="823594" marR="370840" lvl="1" indent="-353695">
              <a:lnSpc>
                <a:spcPct val="100000"/>
              </a:lnSpc>
              <a:spcBef>
                <a:spcPts val="62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Cable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fault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is not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a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problem as data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can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go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via 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another path</a:t>
            </a:r>
            <a:endParaRPr sz="2600">
              <a:latin typeface="Arial"/>
              <a:cs typeface="Arial"/>
            </a:endParaRPr>
          </a:p>
          <a:p>
            <a:pPr marL="823594" marR="5080" lvl="1" indent="-353695">
              <a:lnSpc>
                <a:spcPct val="100000"/>
              </a:lnSpc>
              <a:spcBef>
                <a:spcPts val="62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Almost impossible for network to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fail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due to cable  failure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as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there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are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so many routes</a:t>
            </a:r>
            <a:r>
              <a:rPr sz="2600" spc="-2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available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91508" y="82671"/>
            <a:ext cx="199834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Network Topology and</a:t>
            </a:r>
            <a:r>
              <a:rPr sz="1000" spc="-5" dirty="0">
                <a:latin typeface="Arial"/>
                <a:cs typeface="Arial"/>
              </a:rPr>
              <a:t> Architecture</a:t>
            </a:r>
            <a:endParaRPr sz="10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770509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Mesh </a:t>
            </a:r>
            <a:r>
              <a:rPr dirty="0"/>
              <a:t>Topology</a:t>
            </a:r>
            <a:r>
              <a:rPr spc="-35" dirty="0"/>
              <a:t> </a:t>
            </a:r>
            <a:r>
              <a:rPr spc="-5" dirty="0"/>
              <a:t>Disadvantages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269775" y="82671"/>
            <a:ext cx="79819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Topic 4 -</a:t>
            </a:r>
            <a:r>
              <a:rPr sz="1000" spc="-7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4.41</a:t>
            </a:r>
            <a:endParaRPr sz="1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51810" y="1495481"/>
            <a:ext cx="5802630" cy="2982595"/>
          </a:xfrm>
          <a:prstGeom prst="rect">
            <a:avLst/>
          </a:prstGeom>
        </p:spPr>
        <p:txBody>
          <a:bodyPr vert="horz" wrap="square" lIns="0" tIns="169545" rIns="0" bIns="0" rtlCol="0">
            <a:spAutoFit/>
          </a:bodyPr>
          <a:lstStyle/>
          <a:p>
            <a:pPr marL="290195" indent="-278130">
              <a:lnSpc>
                <a:spcPct val="100000"/>
              </a:lnSpc>
              <a:spcBef>
                <a:spcPts val="133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Cost</a:t>
            </a:r>
            <a:endParaRPr sz="28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1160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Additional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cabling</a:t>
            </a:r>
            <a:endParaRPr sz="26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62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Additional interfaces</a:t>
            </a:r>
            <a:endParaRPr sz="26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30"/>
              </a:spcBef>
              <a:buClr>
                <a:srgbClr val="7F7F7F"/>
              </a:buClr>
              <a:buFont typeface="Arial"/>
              <a:buChar char="–"/>
            </a:pPr>
            <a:endParaRPr sz="2600">
              <a:latin typeface="Times New Roman"/>
              <a:cs typeface="Times New Roman"/>
            </a:endParaRPr>
          </a:p>
          <a:p>
            <a:pPr marL="290195" indent="-278130">
              <a:lnSpc>
                <a:spcPct val="100000"/>
              </a:lnSpc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Difficult to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administer</a:t>
            </a:r>
            <a:endParaRPr sz="28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1160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Due to the number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of</a:t>
            </a:r>
            <a:r>
              <a:rPr sz="2600" spc="-7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connections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91508" y="82671"/>
            <a:ext cx="287591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Network Topology and </a:t>
            </a:r>
            <a:r>
              <a:rPr sz="1000" spc="-5" dirty="0">
                <a:latin typeface="Arial"/>
                <a:cs typeface="Arial"/>
              </a:rPr>
              <a:t>Architecture Topic 4 -</a:t>
            </a:r>
            <a:r>
              <a:rPr sz="1000" spc="3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4.42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468878"/>
            <a:ext cx="3570604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Extended</a:t>
            </a:r>
            <a:r>
              <a:rPr spc="-75" dirty="0"/>
              <a:t> </a:t>
            </a:r>
            <a:r>
              <a:rPr dirty="0"/>
              <a:t>Star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292423"/>
            <a:ext cx="767969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0195" indent="-278130">
              <a:lnSpc>
                <a:spcPct val="100000"/>
              </a:lnSpc>
              <a:spcBef>
                <a:spcPts val="9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Several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stars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connected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in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 star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from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</a:t>
            </a:r>
            <a:r>
              <a:rPr sz="2800" spc="1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switch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763777" y="1916100"/>
            <a:ext cx="5405384" cy="386081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91508" y="82671"/>
            <a:ext cx="287591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Network Topology and </a:t>
            </a:r>
            <a:r>
              <a:rPr sz="1000" spc="-5" dirty="0">
                <a:latin typeface="Arial"/>
                <a:cs typeface="Arial"/>
              </a:rPr>
              <a:t>Architecture Topic 4 -</a:t>
            </a:r>
            <a:r>
              <a:rPr sz="1000" spc="3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4.43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468878"/>
            <a:ext cx="661479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Combination of </a:t>
            </a:r>
            <a:r>
              <a:rPr dirty="0"/>
              <a:t>Star &amp;</a:t>
            </a:r>
            <a:r>
              <a:rPr spc="-55" dirty="0"/>
              <a:t> </a:t>
            </a:r>
            <a:r>
              <a:rPr dirty="0"/>
              <a:t>Bus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292423"/>
            <a:ext cx="606107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0195" indent="-278130">
              <a:lnSpc>
                <a:spcPct val="100000"/>
              </a:lnSpc>
              <a:spcBef>
                <a:spcPts val="9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Several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stars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connected along a</a:t>
            </a:r>
            <a:r>
              <a:rPr sz="2800" spc="2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bus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763777" y="1989216"/>
            <a:ext cx="5376793" cy="384008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26871" y="3326378"/>
            <a:ext cx="3169920" cy="147412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Arial"/>
                <a:cs typeface="Arial"/>
              </a:rPr>
              <a:t>Computer</a:t>
            </a:r>
            <a:r>
              <a:rPr sz="2800" spc="-4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Networks</a:t>
            </a:r>
            <a:endParaRPr sz="28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900" dirty="0">
              <a:latin typeface="Times New Roman"/>
              <a:cs typeface="Times New Roman"/>
            </a:endParaRPr>
          </a:p>
          <a:p>
            <a:pPr marL="21590" marR="656590">
              <a:lnSpc>
                <a:spcPct val="100000"/>
              </a:lnSpc>
              <a:spcBef>
                <a:spcPts val="5"/>
              </a:spcBef>
            </a:pPr>
            <a:r>
              <a:rPr sz="1900" i="1" spc="-5" dirty="0">
                <a:latin typeface="Arial"/>
                <a:cs typeface="Arial"/>
              </a:rPr>
              <a:t>Topic 4 – Lecture </a:t>
            </a:r>
            <a:r>
              <a:rPr sz="1900" i="1" spc="-10" dirty="0">
                <a:latin typeface="Arial"/>
                <a:cs typeface="Arial"/>
              </a:rPr>
              <a:t>3:  </a:t>
            </a:r>
            <a:r>
              <a:rPr sz="1900" i="1" spc="-5" dirty="0">
                <a:latin typeface="Arial"/>
                <a:cs typeface="Arial"/>
              </a:rPr>
              <a:t>Topologies &amp;</a:t>
            </a:r>
            <a:r>
              <a:rPr sz="1900" i="1" spc="-30" dirty="0">
                <a:latin typeface="Arial"/>
                <a:cs typeface="Arial"/>
              </a:rPr>
              <a:t> </a:t>
            </a:r>
            <a:r>
              <a:rPr sz="1900" i="1" spc="-5" dirty="0">
                <a:latin typeface="Arial"/>
                <a:cs typeface="Arial"/>
              </a:rPr>
              <a:t>Protocols</a:t>
            </a:r>
            <a:endParaRPr sz="19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91508" y="82671"/>
            <a:ext cx="199834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Network Topology and</a:t>
            </a:r>
            <a:r>
              <a:rPr sz="1000" spc="-5" dirty="0">
                <a:latin typeface="Arial"/>
                <a:cs typeface="Arial"/>
              </a:rPr>
              <a:t> Architecture</a:t>
            </a:r>
            <a:endParaRPr sz="10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350837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Star</a:t>
            </a:r>
            <a:r>
              <a:rPr spc="-75" dirty="0"/>
              <a:t> </a:t>
            </a:r>
            <a:r>
              <a:rPr dirty="0"/>
              <a:t>Topology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06070" marR="500380" indent="-278130">
              <a:lnSpc>
                <a:spcPct val="100000"/>
              </a:lnSpc>
              <a:spcBef>
                <a:spcPts val="95"/>
              </a:spcBef>
              <a:buChar char="•"/>
              <a:tabLst>
                <a:tab pos="306070" algn="l"/>
                <a:tab pos="306705" algn="l"/>
              </a:tabLst>
            </a:pPr>
            <a:r>
              <a:rPr spc="-5" dirty="0"/>
              <a:t>The most common physical topology in modern  </a:t>
            </a:r>
            <a:r>
              <a:rPr spc="-10" dirty="0"/>
              <a:t>LANs</a:t>
            </a:r>
          </a:p>
          <a:p>
            <a:pPr marL="306070" marR="5080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306070" algn="l"/>
                <a:tab pos="306705" algn="l"/>
              </a:tabLst>
            </a:pPr>
            <a:r>
              <a:rPr spc="-5" dirty="0"/>
              <a:t>Requires a device at the centre </a:t>
            </a:r>
            <a:r>
              <a:rPr dirty="0"/>
              <a:t>of </a:t>
            </a:r>
            <a:r>
              <a:rPr spc="-5" dirty="0"/>
              <a:t>the network </a:t>
            </a:r>
            <a:r>
              <a:rPr dirty="0"/>
              <a:t>that  </a:t>
            </a:r>
            <a:r>
              <a:rPr spc="-5" dirty="0"/>
              <a:t>controls </a:t>
            </a:r>
            <a:r>
              <a:rPr dirty="0"/>
              <a:t>traffic</a:t>
            </a:r>
          </a:p>
          <a:p>
            <a:pPr marL="306070" marR="106680" indent="-278130">
              <a:lnSpc>
                <a:spcPct val="100000"/>
              </a:lnSpc>
              <a:spcBef>
                <a:spcPts val="670"/>
              </a:spcBef>
              <a:buChar char="•"/>
              <a:tabLst>
                <a:tab pos="306070" algn="l"/>
                <a:tab pos="306705" algn="l"/>
              </a:tabLst>
            </a:pPr>
            <a:r>
              <a:rPr spc="-5" dirty="0"/>
              <a:t>Both hubs and switches can act as the centre of a  </a:t>
            </a:r>
            <a:r>
              <a:rPr dirty="0"/>
              <a:t>star</a:t>
            </a:r>
            <a:r>
              <a:rPr spc="-5" dirty="0"/>
              <a:t> topology.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269775" y="82671"/>
            <a:ext cx="79819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Topic 4 -</a:t>
            </a:r>
            <a:r>
              <a:rPr sz="1000" spc="-7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4.45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91508" y="82671"/>
            <a:ext cx="287591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Network Topology and </a:t>
            </a:r>
            <a:r>
              <a:rPr sz="1000" spc="-5" dirty="0">
                <a:latin typeface="Arial"/>
                <a:cs typeface="Arial"/>
              </a:rPr>
              <a:t>Architecture Topic 4 -</a:t>
            </a:r>
            <a:r>
              <a:rPr sz="1000" spc="3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4.46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468878"/>
            <a:ext cx="133096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Hubs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07340" y="1206457"/>
            <a:ext cx="8174990" cy="4447540"/>
          </a:xfrm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marL="290195" indent="-278130">
              <a:lnSpc>
                <a:spcPct val="100000"/>
              </a:lnSpc>
              <a:spcBef>
                <a:spcPts val="7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Active hubs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are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the most common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type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of</a:t>
            </a:r>
            <a:r>
              <a:rPr sz="2800" spc="5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hub.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67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Regenerate or repeat the</a:t>
            </a:r>
            <a:r>
              <a:rPr sz="2800" spc="5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signals</a:t>
            </a:r>
            <a:endParaRPr sz="28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1160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Needs electrical</a:t>
            </a:r>
            <a:r>
              <a:rPr sz="2600" spc="-5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power</a:t>
            </a:r>
            <a:endParaRPr sz="26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630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Has many</a:t>
            </a:r>
            <a:r>
              <a:rPr sz="2600" spc="-4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ports</a:t>
            </a:r>
            <a:endParaRPr sz="26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620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Also called multiport repeaters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or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repeating</a:t>
            </a:r>
            <a:r>
              <a:rPr sz="2600" spc="-5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hubs</a:t>
            </a:r>
            <a:endParaRPr sz="26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630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Signal comes in on one</a:t>
            </a:r>
            <a:r>
              <a:rPr sz="2600" spc="-4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port</a:t>
            </a:r>
            <a:endParaRPr sz="26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620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Cleans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the signal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(filters out</a:t>
            </a:r>
            <a:r>
              <a:rPr sz="2600" spc="-2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noise)</a:t>
            </a:r>
            <a:endParaRPr sz="26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62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Strengthens the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signal</a:t>
            </a:r>
            <a:endParaRPr sz="26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62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Sends the regenerated signal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out to all other</a:t>
            </a:r>
            <a:r>
              <a:rPr sz="2600" spc="2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ports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91508" y="82671"/>
            <a:ext cx="287591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Network Topology and </a:t>
            </a:r>
            <a:r>
              <a:rPr sz="1000" spc="-5" dirty="0">
                <a:latin typeface="Arial"/>
                <a:cs typeface="Arial"/>
              </a:rPr>
              <a:t>Architecture Topic 4 -</a:t>
            </a:r>
            <a:r>
              <a:rPr sz="1000" spc="3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4.47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438652"/>
            <a:ext cx="226441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Swit</a:t>
            </a:r>
            <a:r>
              <a:rPr spc="5" dirty="0"/>
              <a:t>c</a:t>
            </a:r>
            <a:r>
              <a:rPr spc="-5" dirty="0"/>
              <a:t>hes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279789"/>
            <a:ext cx="8296275" cy="4378960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290195" indent="-278130">
              <a:lnSpc>
                <a:spcPct val="100000"/>
              </a:lnSpc>
              <a:spcBef>
                <a:spcPts val="77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Central connecting point in a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star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topology</a:t>
            </a:r>
            <a:r>
              <a:rPr sz="2800" spc="8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network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Does more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than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regenerate</a:t>
            </a:r>
            <a:r>
              <a:rPr sz="2800" spc="4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signals</a:t>
            </a:r>
            <a:endParaRPr sz="2800">
              <a:latin typeface="Arial"/>
              <a:cs typeface="Arial"/>
            </a:endParaRPr>
          </a:p>
          <a:p>
            <a:pPr marL="290195" marR="146685" indent="-278130">
              <a:lnSpc>
                <a:spcPct val="100000"/>
              </a:lnSpc>
              <a:spcBef>
                <a:spcPts val="67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Has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several ports for connecting workstations in a  star topology</a:t>
            </a:r>
            <a:endParaRPr sz="2800">
              <a:latin typeface="Arial"/>
              <a:cs typeface="Arial"/>
            </a:endParaRPr>
          </a:p>
          <a:p>
            <a:pPr marL="290195" marR="85090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Determines which port the destination device  connects to and forwards the message to that</a:t>
            </a:r>
            <a:r>
              <a:rPr sz="2800" spc="10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port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Handles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several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conversations at a</a:t>
            </a:r>
            <a:r>
              <a:rPr sz="2800" spc="1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time</a:t>
            </a:r>
            <a:endParaRPr sz="2800">
              <a:latin typeface="Arial"/>
              <a:cs typeface="Arial"/>
            </a:endParaRPr>
          </a:p>
          <a:p>
            <a:pPr marL="290195" marR="5715" indent="-278130">
              <a:lnSpc>
                <a:spcPct val="100000"/>
              </a:lnSpc>
              <a:spcBef>
                <a:spcPts val="67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Provides the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full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network bandwidth to each device 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rather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than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requiring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bandwidth</a:t>
            </a:r>
            <a:r>
              <a:rPr sz="2800" spc="1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sharing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91508" y="82671"/>
            <a:ext cx="287591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Network Topology and </a:t>
            </a:r>
            <a:r>
              <a:rPr sz="1000" spc="-5" dirty="0">
                <a:latin typeface="Arial"/>
                <a:cs typeface="Arial"/>
              </a:rPr>
              <a:t>Architecture Topic 4 -</a:t>
            </a:r>
            <a:r>
              <a:rPr sz="1000" spc="3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4.48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4034154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Network</a:t>
            </a:r>
            <a:r>
              <a:rPr spc="-65" dirty="0"/>
              <a:t> </a:t>
            </a:r>
            <a:r>
              <a:rPr dirty="0"/>
              <a:t>Access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437254"/>
            <a:ext cx="8276590" cy="41224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0195" marR="836930" indent="-278130">
              <a:lnSpc>
                <a:spcPct val="100000"/>
              </a:lnSpc>
              <a:spcBef>
                <a:spcPts val="9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In any network, providing access for nodes to  transmit messages is a key</a:t>
            </a:r>
            <a:r>
              <a:rPr sz="2800" spc="1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element.</a:t>
            </a:r>
            <a:endParaRPr sz="2800">
              <a:latin typeface="Arial"/>
              <a:cs typeface="Arial"/>
            </a:endParaRPr>
          </a:p>
          <a:p>
            <a:pPr marL="290195" marR="640715" indent="-278130">
              <a:lnSpc>
                <a:spcPct val="100000"/>
              </a:lnSpc>
              <a:spcBef>
                <a:spcPts val="67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It must be assumed that any node may require  access at any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time.</a:t>
            </a:r>
            <a:endParaRPr sz="2800">
              <a:latin typeface="Arial"/>
              <a:cs typeface="Arial"/>
            </a:endParaRPr>
          </a:p>
          <a:p>
            <a:pPr marL="290195" marR="5080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Controlling access to networks becomes more  difficult for larger networks and faster data</a:t>
            </a:r>
            <a:r>
              <a:rPr sz="2800" spc="12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speeds.</a:t>
            </a:r>
            <a:endParaRPr sz="2800">
              <a:latin typeface="Arial"/>
              <a:cs typeface="Arial"/>
            </a:endParaRPr>
          </a:p>
          <a:p>
            <a:pPr marL="290195" marR="106680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Access is controlled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by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 combination of topology,  wiring and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protocols that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combine into network 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standards.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91508" y="82671"/>
            <a:ext cx="287591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Network Topology and </a:t>
            </a:r>
            <a:r>
              <a:rPr sz="1000" spc="-5" dirty="0">
                <a:latin typeface="Arial"/>
                <a:cs typeface="Arial"/>
              </a:rPr>
              <a:t>Architecture Topic 4 -</a:t>
            </a:r>
            <a:r>
              <a:rPr sz="1000" spc="3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4.49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541726"/>
            <a:ext cx="686943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Non-contention</a:t>
            </a:r>
            <a:r>
              <a:rPr spc="-40" dirty="0"/>
              <a:t> </a:t>
            </a:r>
            <a:r>
              <a:rPr dirty="0"/>
              <a:t>Techniques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437254"/>
            <a:ext cx="8075295" cy="42081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0195" marR="871219" indent="-278130">
              <a:lnSpc>
                <a:spcPct val="100000"/>
              </a:lnSpc>
              <a:spcBef>
                <a:spcPts val="9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Designed to prevent conflict between nodes  wishing to</a:t>
            </a:r>
            <a:r>
              <a:rPr sz="2800" spc="1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transmit</a:t>
            </a:r>
            <a:endParaRPr sz="2800">
              <a:latin typeface="Arial"/>
              <a:cs typeface="Arial"/>
            </a:endParaRPr>
          </a:p>
          <a:p>
            <a:pPr marL="290195" marR="5080" indent="-278130">
              <a:lnSpc>
                <a:spcPct val="100000"/>
              </a:lnSpc>
              <a:spcBef>
                <a:spcPts val="67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Does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not allow two nodes to transmit at the same  time</a:t>
            </a:r>
            <a:endParaRPr sz="2800">
              <a:latin typeface="Arial"/>
              <a:cs typeface="Arial"/>
            </a:endParaRPr>
          </a:p>
          <a:p>
            <a:pPr marL="290195" marR="1014094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Each node is given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exclusive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access to the  network.</a:t>
            </a:r>
            <a:endParaRPr sz="2800">
              <a:latin typeface="Arial"/>
              <a:cs typeface="Arial"/>
            </a:endParaRPr>
          </a:p>
          <a:p>
            <a:pPr marL="290195" marR="715010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This right to access is passed throughout the  network.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675"/>
              </a:spcBef>
              <a:buClr>
                <a:srgbClr val="7F7F7F"/>
              </a:buClr>
              <a:buFont typeface="Arial"/>
              <a:buChar char="•"/>
              <a:tabLst>
                <a:tab pos="290195" algn="l"/>
                <a:tab pos="290830" algn="l"/>
              </a:tabLst>
            </a:pPr>
            <a:r>
              <a:rPr sz="2800" b="1" i="1" spc="-10" dirty="0">
                <a:solidFill>
                  <a:srgbClr val="89A451"/>
                </a:solidFill>
                <a:latin typeface="Arial"/>
                <a:cs typeface="Arial"/>
              </a:rPr>
              <a:t>Token </a:t>
            </a:r>
            <a:r>
              <a:rPr sz="2800" b="1" i="1" spc="-5" dirty="0">
                <a:solidFill>
                  <a:srgbClr val="89A451"/>
                </a:solidFill>
                <a:latin typeface="Arial"/>
                <a:cs typeface="Arial"/>
              </a:rPr>
              <a:t>passing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is a common</a:t>
            </a:r>
            <a:r>
              <a:rPr sz="2800" spc="8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form.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261613" y="82671"/>
            <a:ext cx="280606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Network Topology and </a:t>
            </a:r>
            <a:r>
              <a:rPr sz="1000" spc="-5" dirty="0">
                <a:latin typeface="Arial"/>
                <a:cs typeface="Arial"/>
              </a:rPr>
              <a:t>Architecture Topic 4 -</a:t>
            </a:r>
            <a:r>
              <a:rPr sz="1000" spc="4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4.5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437764"/>
            <a:ext cx="232727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Topology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437254"/>
            <a:ext cx="8376920" cy="42202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0195" marR="878840" indent="-278130">
              <a:lnSpc>
                <a:spcPct val="100000"/>
              </a:lnSpc>
              <a:spcBef>
                <a:spcPts val="9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To install a network, you need to know how to  connect all the elements</a:t>
            </a:r>
            <a:r>
              <a:rPr sz="2800" spc="2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together.</a:t>
            </a:r>
            <a:endParaRPr sz="2800">
              <a:latin typeface="Arial"/>
              <a:cs typeface="Arial"/>
            </a:endParaRPr>
          </a:p>
          <a:p>
            <a:pPr marL="290195" marR="5080" indent="-278130">
              <a:lnSpc>
                <a:spcPct val="100000"/>
              </a:lnSpc>
              <a:spcBef>
                <a:spcPts val="67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 </a:t>
            </a:r>
            <a:r>
              <a:rPr sz="2800" b="1" i="1" spc="-5" dirty="0">
                <a:solidFill>
                  <a:srgbClr val="89A451"/>
                </a:solidFill>
                <a:latin typeface="Arial"/>
                <a:cs typeface="Arial"/>
              </a:rPr>
              <a:t>network topology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is the layout of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computers, 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cables and peripherals and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also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the paths that data  travels along on the</a:t>
            </a:r>
            <a:r>
              <a:rPr sz="2800" spc="2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network.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There are two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forms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of network</a:t>
            </a:r>
            <a:r>
              <a:rPr sz="2800" spc="4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topology:</a:t>
            </a:r>
            <a:endParaRPr sz="28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10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Physical</a:t>
            </a:r>
            <a:r>
              <a:rPr sz="2600" spc="-3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topology</a:t>
            </a:r>
            <a:endParaRPr sz="26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62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Logical</a:t>
            </a:r>
            <a:r>
              <a:rPr sz="2600" spc="-1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topology</a:t>
            </a:r>
            <a:endParaRPr sz="26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129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Physical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and logical topology may</a:t>
            </a:r>
            <a:r>
              <a:rPr sz="2800" spc="3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differ.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91508" y="82671"/>
            <a:ext cx="199834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Network Topology and</a:t>
            </a:r>
            <a:r>
              <a:rPr sz="1000" spc="-5" dirty="0">
                <a:latin typeface="Arial"/>
                <a:cs typeface="Arial"/>
              </a:rPr>
              <a:t> Architecture</a:t>
            </a:r>
            <a:endParaRPr sz="10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577786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Contention</a:t>
            </a:r>
            <a:r>
              <a:rPr spc="-55" dirty="0"/>
              <a:t> </a:t>
            </a:r>
            <a:r>
              <a:rPr dirty="0"/>
              <a:t>Techniques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269775" y="82671"/>
            <a:ext cx="79819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Topic 4 -</a:t>
            </a:r>
            <a:r>
              <a:rPr sz="1000" spc="-7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4.50</a:t>
            </a:r>
            <a:endParaRPr sz="1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51810" y="1495700"/>
            <a:ext cx="6989445" cy="2074545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290195" indent="-278130">
              <a:lnSpc>
                <a:spcPct val="100000"/>
              </a:lnSpc>
              <a:spcBef>
                <a:spcPts val="77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Allow conflicts and collisions to</a:t>
            </a:r>
            <a:r>
              <a:rPr sz="2800" spc="2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occur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Dealing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with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collisions is part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of the</a:t>
            </a:r>
            <a:r>
              <a:rPr sz="2800" spc="4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design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No order of access to</a:t>
            </a:r>
            <a:r>
              <a:rPr sz="2800" spc="1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transmit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67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Any node can transmit at any</a:t>
            </a:r>
            <a:r>
              <a:rPr sz="2800" spc="4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time.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91508" y="82671"/>
            <a:ext cx="199834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Network Topology and</a:t>
            </a:r>
            <a:r>
              <a:rPr sz="1000" spc="-5" dirty="0">
                <a:latin typeface="Arial"/>
                <a:cs typeface="Arial"/>
              </a:rPr>
              <a:t> Architecture</a:t>
            </a:r>
            <a:endParaRPr sz="10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792035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Common Contention</a:t>
            </a:r>
            <a:r>
              <a:rPr spc="-35" dirty="0"/>
              <a:t> </a:t>
            </a:r>
            <a:r>
              <a:rPr dirty="0"/>
              <a:t>Technique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269775" y="82671"/>
            <a:ext cx="79819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Topic 4 -</a:t>
            </a:r>
            <a:r>
              <a:rPr sz="1000" spc="-7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4.51</a:t>
            </a:r>
            <a:endParaRPr sz="1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51810" y="1567202"/>
            <a:ext cx="8412480" cy="1988820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290195" indent="-278130">
              <a:lnSpc>
                <a:spcPct val="100000"/>
              </a:lnSpc>
              <a:spcBef>
                <a:spcPts val="77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CSMA/CD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As used in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Ethernet</a:t>
            </a:r>
            <a:endParaRPr sz="2800">
              <a:latin typeface="Arial"/>
              <a:cs typeface="Arial"/>
            </a:endParaRPr>
          </a:p>
          <a:p>
            <a:pPr marL="290195" marR="5080" indent="-278130">
              <a:lnSpc>
                <a:spcPct val="100000"/>
              </a:lnSpc>
              <a:spcBef>
                <a:spcPts val="67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When a collision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occurs,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each node waits a random  time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before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retransmitting,</a:t>
            </a:r>
            <a:r>
              <a:rPr sz="2800" spc="1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why?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91508" y="82671"/>
            <a:ext cx="287591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Network Topology and </a:t>
            </a:r>
            <a:r>
              <a:rPr sz="1000" spc="-5" dirty="0">
                <a:latin typeface="Arial"/>
                <a:cs typeface="Arial"/>
              </a:rPr>
              <a:t>Architecture Topic 4 -</a:t>
            </a:r>
            <a:r>
              <a:rPr sz="1000" spc="3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4.52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Designing </a:t>
            </a:r>
            <a:r>
              <a:rPr dirty="0"/>
              <a:t>a</a:t>
            </a:r>
            <a:r>
              <a:rPr spc="-70" dirty="0"/>
              <a:t> </a:t>
            </a:r>
            <a:r>
              <a:rPr spc="-5" dirty="0"/>
              <a:t>Network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26085" y="1524000"/>
            <a:ext cx="8146415" cy="4483100"/>
          </a:xfrm>
          <a:prstGeom prst="rect">
            <a:avLst/>
          </a:prstGeom>
        </p:spPr>
        <p:txBody>
          <a:bodyPr vert="horz" wrap="square" lIns="0" tIns="170180" rIns="0" bIns="0" rtlCol="0">
            <a:spAutoFit/>
          </a:bodyPr>
          <a:lstStyle/>
          <a:p>
            <a:pPr marL="290195" indent="-278130" algn="just">
              <a:lnSpc>
                <a:spcPct val="100000"/>
              </a:lnSpc>
              <a:spcBef>
                <a:spcPts val="1340"/>
              </a:spcBef>
              <a:buChar char="•"/>
              <a:tabLst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The main steps are as</a:t>
            </a:r>
            <a:r>
              <a:rPr sz="2800" spc="3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follows:</a:t>
            </a:r>
            <a:endParaRPr sz="2800" dirty="0">
              <a:latin typeface="Arial"/>
              <a:cs typeface="Arial"/>
            </a:endParaRPr>
          </a:p>
          <a:p>
            <a:pPr marL="823594" marR="15875" lvl="1" indent="-353695" algn="just">
              <a:lnSpc>
                <a:spcPct val="100000"/>
              </a:lnSpc>
              <a:spcBef>
                <a:spcPts val="1160"/>
              </a:spcBef>
              <a:buChar char="–"/>
              <a:tabLst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Determine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what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the network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will be used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for – this 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will be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a major factor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in deciding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the topology you  use.</a:t>
            </a:r>
            <a:endParaRPr sz="2600" dirty="0">
              <a:latin typeface="Arial"/>
              <a:cs typeface="Arial"/>
            </a:endParaRPr>
          </a:p>
          <a:p>
            <a:pPr marL="823594" marR="219710" lvl="1" indent="-353695">
              <a:lnSpc>
                <a:spcPct val="100000"/>
              </a:lnSpc>
              <a:spcBef>
                <a:spcPts val="62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Choose the types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of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devices that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will be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used for 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interconnecting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computers and</a:t>
            </a:r>
            <a:r>
              <a:rPr sz="2600" spc="-5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sites.</a:t>
            </a:r>
            <a:endParaRPr sz="2600" dirty="0">
              <a:latin typeface="Arial"/>
              <a:cs typeface="Arial"/>
            </a:endParaRPr>
          </a:p>
          <a:p>
            <a:pPr marL="823594" marR="5080" lvl="1" indent="-353695">
              <a:lnSpc>
                <a:spcPct val="100000"/>
              </a:lnSpc>
              <a:spcBef>
                <a:spcPts val="630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Consider the type of devices the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network will  employ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and the usage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of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network resources – this 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will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determine how many servers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are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required</a:t>
            </a:r>
            <a:r>
              <a:rPr sz="2600" spc="-114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and  where servers should be</a:t>
            </a:r>
            <a:r>
              <a:rPr sz="2600" spc="-6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placed.</a:t>
            </a:r>
            <a:endParaRPr sz="26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91508" y="82671"/>
            <a:ext cx="287591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Network Topology and </a:t>
            </a:r>
            <a:r>
              <a:rPr sz="1000" spc="-5" dirty="0">
                <a:latin typeface="Arial"/>
                <a:cs typeface="Arial"/>
              </a:rPr>
              <a:t>Architecture Topic 4 -</a:t>
            </a:r>
            <a:r>
              <a:rPr sz="1000" spc="3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4.53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329001"/>
            <a:ext cx="525081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Selecting a</a:t>
            </a:r>
            <a:r>
              <a:rPr spc="-65" dirty="0"/>
              <a:t> </a:t>
            </a:r>
            <a:r>
              <a:rPr dirty="0"/>
              <a:t>Topology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149853"/>
            <a:ext cx="8394700" cy="45929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0195" indent="-278130">
              <a:lnSpc>
                <a:spcPct val="100000"/>
              </a:lnSpc>
              <a:spcBef>
                <a:spcPts val="9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Modern networks have one key factor in this</a:t>
            </a:r>
            <a:r>
              <a:rPr sz="2800" spc="114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choice</a:t>
            </a:r>
            <a:endParaRPr sz="2800">
              <a:latin typeface="Arial"/>
              <a:cs typeface="Arial"/>
            </a:endParaRPr>
          </a:p>
          <a:p>
            <a:pPr marL="290195">
              <a:lnSpc>
                <a:spcPct val="100000"/>
              </a:lnSpc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- how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fast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should the network</a:t>
            </a:r>
            <a:r>
              <a:rPr sz="2800" spc="2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be?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675"/>
              </a:spcBef>
              <a:buClr>
                <a:srgbClr val="7F7F7F"/>
              </a:buClr>
              <a:buFont typeface="Arial"/>
              <a:buChar char="•"/>
              <a:tabLst>
                <a:tab pos="290195" algn="l"/>
                <a:tab pos="290830" algn="l"/>
              </a:tabLst>
            </a:pPr>
            <a:r>
              <a:rPr sz="2800" b="1" i="1" spc="-5" dirty="0">
                <a:solidFill>
                  <a:srgbClr val="89A451"/>
                </a:solidFill>
                <a:latin typeface="Arial"/>
                <a:cs typeface="Arial"/>
              </a:rPr>
              <a:t>Physical topology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will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almost certainly be a</a:t>
            </a:r>
            <a:r>
              <a:rPr sz="2800" spc="10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star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670"/>
              </a:spcBef>
              <a:buClr>
                <a:srgbClr val="7F7F7F"/>
              </a:buClr>
              <a:buFont typeface="Arial"/>
              <a:buChar char="•"/>
              <a:tabLst>
                <a:tab pos="290195" algn="l"/>
                <a:tab pos="290830" algn="l"/>
              </a:tabLst>
            </a:pPr>
            <a:r>
              <a:rPr sz="2800" b="1" i="1" spc="-5" dirty="0">
                <a:solidFill>
                  <a:srgbClr val="89A451"/>
                </a:solidFill>
                <a:latin typeface="Arial"/>
                <a:cs typeface="Arial"/>
              </a:rPr>
              <a:t>Logical topology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is usually a switched</a:t>
            </a:r>
            <a:r>
              <a:rPr sz="2800" spc="7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network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Ethernet switches are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used on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most</a:t>
            </a:r>
            <a:r>
              <a:rPr sz="2800" spc="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LANs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ts val="3210"/>
              </a:lnSpc>
              <a:spcBef>
                <a:spcPts val="67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Other logical topologies can be the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result</a:t>
            </a:r>
            <a:r>
              <a:rPr sz="2800" spc="5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of:</a:t>
            </a:r>
            <a:endParaRPr sz="2800">
              <a:latin typeface="Arial"/>
              <a:cs typeface="Arial"/>
            </a:endParaRPr>
          </a:p>
          <a:p>
            <a:pPr marL="823594" lvl="1" indent="-354330">
              <a:lnSpc>
                <a:spcPts val="2970"/>
              </a:lnSpc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Use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of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legacy</a:t>
            </a:r>
            <a:r>
              <a:rPr sz="2600" spc="-2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equipment</a:t>
            </a:r>
            <a:endParaRPr sz="26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31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Network</a:t>
            </a:r>
            <a:r>
              <a:rPr sz="2600" spc="-2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size</a:t>
            </a:r>
            <a:endParaRPr sz="26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31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Cost</a:t>
            </a:r>
            <a:r>
              <a:rPr sz="2600" spc="-2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restrictions</a:t>
            </a:r>
            <a:endParaRPr sz="26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310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Difficulty of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running</a:t>
            </a:r>
            <a:r>
              <a:rPr sz="2600" spc="-2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cables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91508" y="82671"/>
            <a:ext cx="287591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Network Topology and </a:t>
            </a:r>
            <a:r>
              <a:rPr sz="1000" spc="-5" dirty="0">
                <a:latin typeface="Arial"/>
                <a:cs typeface="Arial"/>
              </a:rPr>
              <a:t>Architecture Topic 4 -</a:t>
            </a:r>
            <a:r>
              <a:rPr sz="1000" spc="3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4.54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786003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Planning a </a:t>
            </a:r>
            <a:r>
              <a:rPr spc="-5" dirty="0"/>
              <a:t>Logical Topology </a:t>
            </a:r>
            <a:r>
              <a:rPr dirty="0"/>
              <a:t>-</a:t>
            </a:r>
            <a:r>
              <a:rPr spc="-50" dirty="0"/>
              <a:t> </a:t>
            </a:r>
            <a:r>
              <a:rPr dirty="0"/>
              <a:t>1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581653"/>
            <a:ext cx="8416290" cy="33616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0195" marR="5080" indent="-278130">
              <a:lnSpc>
                <a:spcPct val="100000"/>
              </a:lnSpc>
              <a:spcBef>
                <a:spcPts val="9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Can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either start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from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scratch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or upgrade an existing  network?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You should have sufficient information</a:t>
            </a:r>
            <a:r>
              <a:rPr sz="2800" spc="5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about:</a:t>
            </a:r>
            <a:endParaRPr sz="28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1160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Networking</a:t>
            </a:r>
            <a:r>
              <a:rPr sz="2600" spc="-3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components</a:t>
            </a:r>
            <a:endParaRPr sz="26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62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Hardware</a:t>
            </a:r>
            <a:endParaRPr sz="26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62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Protocols</a:t>
            </a:r>
            <a:endParaRPr sz="26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62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Physical</a:t>
            </a:r>
            <a:r>
              <a:rPr sz="2600" spc="-3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topologies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91508" y="82671"/>
            <a:ext cx="199834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Network Topology and</a:t>
            </a:r>
            <a:r>
              <a:rPr sz="1000" spc="-5" dirty="0">
                <a:latin typeface="Arial"/>
                <a:cs typeface="Arial"/>
              </a:rPr>
              <a:t> Architecture</a:t>
            </a:r>
            <a:endParaRPr sz="10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786003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Planning a </a:t>
            </a:r>
            <a:r>
              <a:rPr spc="-5" dirty="0"/>
              <a:t>Logical Topology </a:t>
            </a:r>
            <a:r>
              <a:rPr dirty="0"/>
              <a:t>-</a:t>
            </a:r>
            <a:r>
              <a:rPr spc="-50" dirty="0"/>
              <a:t> </a:t>
            </a:r>
            <a:r>
              <a:rPr dirty="0"/>
              <a:t>2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269775" y="82671"/>
            <a:ext cx="79819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Topic 4 -</a:t>
            </a:r>
            <a:r>
              <a:rPr sz="1000" spc="-7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4.55</a:t>
            </a:r>
            <a:endParaRPr sz="1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51810" y="1423907"/>
            <a:ext cx="8298180" cy="4072890"/>
          </a:xfrm>
          <a:prstGeom prst="rect">
            <a:avLst/>
          </a:prstGeom>
        </p:spPr>
        <p:txBody>
          <a:bodyPr vert="horz" wrap="square" lIns="0" tIns="169545" rIns="0" bIns="0" rtlCol="0">
            <a:spAutoFit/>
          </a:bodyPr>
          <a:lstStyle/>
          <a:p>
            <a:pPr marL="290195" indent="-278130">
              <a:lnSpc>
                <a:spcPct val="100000"/>
              </a:lnSpc>
              <a:spcBef>
                <a:spcPts val="133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Analyse the following:</a:t>
            </a:r>
            <a:endParaRPr sz="28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1160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Security</a:t>
            </a:r>
            <a:r>
              <a:rPr sz="2600" spc="-114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needs</a:t>
            </a:r>
            <a:endParaRPr sz="26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630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Traffic</a:t>
            </a:r>
            <a:r>
              <a:rPr sz="2600" spc="-8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patterns</a:t>
            </a:r>
            <a:endParaRPr sz="26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62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Need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for future</a:t>
            </a:r>
            <a:r>
              <a:rPr sz="2600" spc="-2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expansion</a:t>
            </a:r>
            <a:endParaRPr sz="26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620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Server</a:t>
            </a:r>
            <a:r>
              <a:rPr sz="2600" spc="-2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capabilities</a:t>
            </a:r>
            <a:endParaRPr sz="26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630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Internet access</a:t>
            </a:r>
            <a:r>
              <a:rPr sz="2600" spc="-4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requirements</a:t>
            </a:r>
            <a:endParaRPr sz="2600">
              <a:latin typeface="Arial"/>
              <a:cs typeface="Arial"/>
            </a:endParaRPr>
          </a:p>
          <a:p>
            <a:pPr marL="290195" marR="5080" indent="-278130">
              <a:lnSpc>
                <a:spcPct val="100000"/>
              </a:lnSpc>
              <a:spcBef>
                <a:spcPts val="128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You should also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make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 plan for disaster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recovery, 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data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recovery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and troubleshooting</a:t>
            </a:r>
            <a:r>
              <a:rPr sz="2800" spc="3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techniques.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91508" y="82671"/>
            <a:ext cx="287591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Network Topology and </a:t>
            </a:r>
            <a:r>
              <a:rPr sz="1000" spc="-5" dirty="0">
                <a:latin typeface="Arial"/>
                <a:cs typeface="Arial"/>
              </a:rPr>
              <a:t>Architecture Topic 4 -</a:t>
            </a:r>
            <a:r>
              <a:rPr sz="1000" spc="3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4.56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324352"/>
            <a:ext cx="7452359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Creating </a:t>
            </a:r>
            <a:r>
              <a:rPr dirty="0"/>
              <a:t>a </a:t>
            </a:r>
            <a:r>
              <a:rPr spc="-5" dirty="0"/>
              <a:t>Network Layout </a:t>
            </a:r>
            <a:r>
              <a:rPr dirty="0"/>
              <a:t>-</a:t>
            </a:r>
            <a:r>
              <a:rPr spc="-30" dirty="0"/>
              <a:t> </a:t>
            </a:r>
            <a:r>
              <a:rPr dirty="0"/>
              <a:t>1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149853"/>
            <a:ext cx="8415655" cy="4678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0195" marR="1393190" indent="-278130">
              <a:lnSpc>
                <a:spcPct val="100000"/>
              </a:lnSpc>
              <a:spcBef>
                <a:spcPts val="9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 network layout must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be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documented in a  diagram.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Factors to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consider</a:t>
            </a:r>
            <a:endParaRPr sz="28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Number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of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client</a:t>
            </a:r>
            <a:r>
              <a:rPr sz="2600" spc="-3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computers</a:t>
            </a:r>
            <a:endParaRPr sz="26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62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Number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of</a:t>
            </a:r>
            <a:r>
              <a:rPr sz="2600" spc="-3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servers</a:t>
            </a:r>
            <a:endParaRPr sz="26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62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Will there </a:t>
            </a:r>
            <a:r>
              <a:rPr sz="2600" spc="5" dirty="0">
                <a:solidFill>
                  <a:srgbClr val="7F7F7F"/>
                </a:solidFill>
                <a:latin typeface="Arial"/>
                <a:cs typeface="Arial"/>
              </a:rPr>
              <a:t>be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an Internet</a:t>
            </a:r>
            <a:r>
              <a:rPr sz="2600" spc="-3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connection?</a:t>
            </a:r>
            <a:endParaRPr sz="26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62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The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architecture of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the</a:t>
            </a:r>
            <a:r>
              <a:rPr sz="2600" spc="-2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building</a:t>
            </a:r>
            <a:endParaRPr sz="26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62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The best topology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or</a:t>
            </a:r>
            <a:r>
              <a:rPr sz="2600" spc="-2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topologies</a:t>
            </a:r>
            <a:endParaRPr sz="26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129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Any diagram must be updated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if the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layout</a:t>
            </a:r>
            <a:r>
              <a:rPr sz="2800" spc="5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changes</a:t>
            </a:r>
            <a:endParaRPr sz="28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10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Version</a:t>
            </a:r>
            <a:r>
              <a:rPr sz="2600" spc="-1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control.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91508" y="82671"/>
            <a:ext cx="287591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Network Topology and </a:t>
            </a:r>
            <a:r>
              <a:rPr sz="1000" spc="-5" dirty="0">
                <a:latin typeface="Arial"/>
                <a:cs typeface="Arial"/>
              </a:rPr>
              <a:t>Architecture Topic 4 -</a:t>
            </a:r>
            <a:r>
              <a:rPr sz="1000" spc="3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4.57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7452359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Creating </a:t>
            </a:r>
            <a:r>
              <a:rPr dirty="0"/>
              <a:t>a </a:t>
            </a:r>
            <a:r>
              <a:rPr spc="-5" dirty="0"/>
              <a:t>Network Layout </a:t>
            </a:r>
            <a:r>
              <a:rPr dirty="0"/>
              <a:t>-</a:t>
            </a:r>
            <a:r>
              <a:rPr spc="-30" dirty="0"/>
              <a:t> </a:t>
            </a:r>
            <a:r>
              <a:rPr dirty="0"/>
              <a:t>2</a:t>
            </a:r>
          </a:p>
        </p:txBody>
      </p:sp>
      <p:sp>
        <p:nvSpPr>
          <p:cNvPr id="4" name="object 4"/>
          <p:cNvSpPr/>
          <p:nvPr/>
        </p:nvSpPr>
        <p:spPr>
          <a:xfrm>
            <a:off x="271462" y="1844552"/>
            <a:ext cx="8693139" cy="324014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91508" y="82671"/>
            <a:ext cx="199834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Network Topology and</a:t>
            </a:r>
            <a:r>
              <a:rPr sz="1000" spc="-5" dirty="0">
                <a:latin typeface="Arial"/>
                <a:cs typeface="Arial"/>
              </a:rPr>
              <a:t> Architecture</a:t>
            </a:r>
            <a:endParaRPr sz="10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288480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References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269775" y="82671"/>
            <a:ext cx="79819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Topic 4 -</a:t>
            </a:r>
            <a:r>
              <a:rPr sz="1000" spc="-7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4.58</a:t>
            </a:r>
            <a:endParaRPr sz="1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39110" y="1581653"/>
            <a:ext cx="8343265" cy="18180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02895" marR="613410" indent="-278130">
              <a:lnSpc>
                <a:spcPct val="100000"/>
              </a:lnSpc>
              <a:spcBef>
                <a:spcPts val="95"/>
              </a:spcBef>
              <a:buChar char="•"/>
              <a:tabLst>
                <a:tab pos="302895" algn="l"/>
                <a:tab pos="303530" algn="l"/>
                <a:tab pos="1647825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Price, B. (ed) (2003). </a:t>
            </a:r>
            <a:r>
              <a:rPr sz="2800" i="1" spc="-5" dirty="0">
                <a:solidFill>
                  <a:srgbClr val="7F7F7F"/>
                </a:solidFill>
                <a:latin typeface="Arial"/>
                <a:cs typeface="Arial"/>
              </a:rPr>
              <a:t>Networking Complete, </a:t>
            </a:r>
            <a:r>
              <a:rPr sz="2800" spc="5" dirty="0">
                <a:solidFill>
                  <a:srgbClr val="7F7F7F"/>
                </a:solidFill>
                <a:latin typeface="Arial"/>
                <a:cs typeface="Arial"/>
              </a:rPr>
              <a:t>3</a:t>
            </a:r>
            <a:r>
              <a:rPr sz="2775" spc="7" baseline="25525" dirty="0">
                <a:solidFill>
                  <a:srgbClr val="7F7F7F"/>
                </a:solidFill>
                <a:latin typeface="Arial"/>
                <a:cs typeface="Arial"/>
              </a:rPr>
              <a:t>rd </a:t>
            </a:r>
            <a:r>
              <a:rPr sz="1850" spc="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edition.</a:t>
            </a:r>
            <a:r>
              <a:rPr sz="2800" spc="-5" dirty="0">
                <a:solidFill>
                  <a:srgbClr val="7F7F7F"/>
                </a:solidFill>
                <a:latin typeface="Times New Roman"/>
                <a:cs typeface="Times New Roman"/>
              </a:rPr>
              <a:t>	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Sybex.</a:t>
            </a:r>
            <a:endParaRPr sz="2800">
              <a:latin typeface="Arial"/>
              <a:cs typeface="Arial"/>
            </a:endParaRPr>
          </a:p>
          <a:p>
            <a:pPr marL="302895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302895" algn="l"/>
                <a:tab pos="3035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Tomsho, G. (2006). </a:t>
            </a:r>
            <a:r>
              <a:rPr sz="2800" i="1" spc="-5" dirty="0">
                <a:solidFill>
                  <a:srgbClr val="7F7F7F"/>
                </a:solidFill>
                <a:latin typeface="Arial"/>
                <a:cs typeface="Arial"/>
              </a:rPr>
              <a:t>Guide </a:t>
            </a:r>
            <a:r>
              <a:rPr sz="2800" i="1" dirty="0">
                <a:solidFill>
                  <a:srgbClr val="7F7F7F"/>
                </a:solidFill>
                <a:latin typeface="Arial"/>
                <a:cs typeface="Arial"/>
              </a:rPr>
              <a:t>to </a:t>
            </a:r>
            <a:r>
              <a:rPr sz="2800" i="1" spc="-5" dirty="0">
                <a:solidFill>
                  <a:srgbClr val="7F7F7F"/>
                </a:solidFill>
                <a:latin typeface="Arial"/>
                <a:cs typeface="Arial"/>
              </a:rPr>
              <a:t>Networking</a:t>
            </a:r>
            <a:r>
              <a:rPr sz="2800" i="1" spc="10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i="1" spc="-5" dirty="0">
                <a:solidFill>
                  <a:srgbClr val="7F7F7F"/>
                </a:solidFill>
                <a:latin typeface="Arial"/>
                <a:cs typeface="Arial"/>
              </a:rPr>
              <a:t>essential,</a:t>
            </a:r>
            <a:endParaRPr sz="2800">
              <a:latin typeface="Arial"/>
              <a:cs typeface="Arial"/>
            </a:endParaRPr>
          </a:p>
          <a:p>
            <a:pPr marL="302895">
              <a:lnSpc>
                <a:spcPct val="100000"/>
              </a:lnSpc>
              <a:tabLst>
                <a:tab pos="2141220" algn="l"/>
              </a:tabLst>
            </a:pPr>
            <a:r>
              <a:rPr sz="2800" spc="5" dirty="0">
                <a:solidFill>
                  <a:srgbClr val="7F7F7F"/>
                </a:solidFill>
                <a:latin typeface="Arial"/>
                <a:cs typeface="Arial"/>
              </a:rPr>
              <a:t>5</a:t>
            </a:r>
            <a:r>
              <a:rPr sz="2775" spc="7" baseline="25525" dirty="0">
                <a:solidFill>
                  <a:srgbClr val="7F7F7F"/>
                </a:solidFill>
                <a:latin typeface="Arial"/>
                <a:cs typeface="Arial"/>
              </a:rPr>
              <a:t>th</a:t>
            </a:r>
            <a:r>
              <a:rPr sz="2775" spc="390" baseline="2552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edition.</a:t>
            </a:r>
            <a:r>
              <a:rPr sz="2800" spc="-5" dirty="0">
                <a:solidFill>
                  <a:srgbClr val="7F7F7F"/>
                </a:solidFill>
                <a:latin typeface="Times New Roman"/>
                <a:cs typeface="Times New Roman"/>
              </a:rPr>
              <a:t>	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Course</a:t>
            </a:r>
            <a:r>
              <a:rPr sz="2800" spc="1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Technology.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90238" y="82671"/>
            <a:ext cx="199834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solidFill>
                  <a:srgbClr val="FFFFFF"/>
                </a:solidFill>
                <a:latin typeface="Arial"/>
                <a:cs typeface="Arial"/>
              </a:rPr>
              <a:t>Network Topology and</a:t>
            </a:r>
            <a:r>
              <a:rPr sz="1000" spc="-5" dirty="0">
                <a:solidFill>
                  <a:srgbClr val="FFFFFF"/>
                </a:solidFill>
                <a:latin typeface="Arial"/>
                <a:cs typeface="Arial"/>
              </a:rPr>
              <a:t> Architecture</a:t>
            </a:r>
            <a:endParaRPr sz="10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36725" marR="5080" indent="-1724025">
              <a:lnSpc>
                <a:spcPct val="100000"/>
              </a:lnSpc>
              <a:spcBef>
                <a:spcPts val="100"/>
              </a:spcBef>
            </a:pPr>
            <a:r>
              <a:rPr dirty="0"/>
              <a:t>Topic 4 – </a:t>
            </a:r>
            <a:r>
              <a:rPr spc="-5" dirty="0"/>
              <a:t>Network Topology</a:t>
            </a:r>
            <a:r>
              <a:rPr spc="-125" dirty="0"/>
              <a:t> </a:t>
            </a:r>
            <a:r>
              <a:rPr spc="-5" dirty="0"/>
              <a:t>and  Architecture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268505" y="82671"/>
            <a:ext cx="79819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FFFF"/>
                </a:solidFill>
                <a:latin typeface="Arial"/>
                <a:cs typeface="Arial"/>
              </a:rPr>
              <a:t>Topic 4 -</a:t>
            </a:r>
            <a:r>
              <a:rPr sz="1000" spc="-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FFFFFF"/>
                </a:solidFill>
                <a:latin typeface="Arial"/>
                <a:cs typeface="Arial"/>
              </a:rPr>
              <a:t>4.59</a:t>
            </a:r>
            <a:endParaRPr sz="1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362832" y="4633263"/>
            <a:ext cx="2266315" cy="406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500" i="1" spc="-5" dirty="0">
                <a:solidFill>
                  <a:srgbClr val="FFFFFF"/>
                </a:solidFill>
                <a:latin typeface="Arial"/>
                <a:cs typeface="Arial"/>
              </a:rPr>
              <a:t>Any</a:t>
            </a:r>
            <a:r>
              <a:rPr sz="2500" i="1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500" i="1" spc="-5" dirty="0">
                <a:solidFill>
                  <a:srgbClr val="FFFFFF"/>
                </a:solidFill>
                <a:latin typeface="Arial"/>
                <a:cs typeface="Arial"/>
              </a:rPr>
              <a:t>Questions?</a:t>
            </a:r>
            <a:endParaRPr sz="25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261613" y="82671"/>
            <a:ext cx="280606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Network Topology and </a:t>
            </a:r>
            <a:r>
              <a:rPr sz="1000" spc="-5" dirty="0">
                <a:latin typeface="Arial"/>
                <a:cs typeface="Arial"/>
              </a:rPr>
              <a:t>Architecture Topic 4 -</a:t>
            </a:r>
            <a:r>
              <a:rPr sz="1000" spc="4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4.6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468878"/>
            <a:ext cx="456247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Network</a:t>
            </a:r>
            <a:r>
              <a:rPr spc="-65" dirty="0"/>
              <a:t> </a:t>
            </a:r>
            <a:r>
              <a:rPr dirty="0"/>
              <a:t>Elements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365626"/>
            <a:ext cx="8350250" cy="42322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0195" indent="-278130">
              <a:lnSpc>
                <a:spcPct val="100000"/>
              </a:lnSpc>
              <a:spcBef>
                <a:spcPts val="9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There are two main components of a</a:t>
            </a:r>
            <a:r>
              <a:rPr sz="2800" spc="6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network:</a:t>
            </a:r>
            <a:endParaRPr sz="28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10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Nodes</a:t>
            </a:r>
            <a:endParaRPr sz="26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62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Links</a:t>
            </a:r>
            <a:endParaRPr sz="2600">
              <a:latin typeface="Arial"/>
              <a:cs typeface="Arial"/>
            </a:endParaRPr>
          </a:p>
          <a:p>
            <a:pPr marL="290195" marR="377825" indent="-278130">
              <a:lnSpc>
                <a:spcPct val="100000"/>
              </a:lnSpc>
              <a:spcBef>
                <a:spcPts val="128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 </a:t>
            </a:r>
            <a:r>
              <a:rPr sz="2800" b="1" i="1" spc="-5" dirty="0">
                <a:solidFill>
                  <a:srgbClr val="89A451"/>
                </a:solidFill>
                <a:latin typeface="Arial"/>
                <a:cs typeface="Arial"/>
              </a:rPr>
              <a:t>network node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is an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intersection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between links 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that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will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contain some</a:t>
            </a:r>
            <a:r>
              <a:rPr sz="2800" spc="2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equipment:</a:t>
            </a:r>
            <a:endParaRPr sz="28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1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To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aid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signal transmission (hub,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switch, bridge,</a:t>
            </a:r>
            <a:r>
              <a:rPr sz="2600" spc="-5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etc)</a:t>
            </a:r>
            <a:endParaRPr sz="26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620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For data processing (computer,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printer,</a:t>
            </a:r>
            <a:r>
              <a:rPr sz="2600" spc="-8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etc)</a:t>
            </a:r>
            <a:endParaRPr sz="2600">
              <a:latin typeface="Arial"/>
              <a:cs typeface="Arial"/>
            </a:endParaRPr>
          </a:p>
          <a:p>
            <a:pPr marL="290195" marR="436245" indent="-278130">
              <a:lnSpc>
                <a:spcPct val="100000"/>
              </a:lnSpc>
              <a:spcBef>
                <a:spcPts val="129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 link is the media through which the signals are 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transmitted (fibre-optic,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coaxial cable,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RF,</a:t>
            </a:r>
            <a:r>
              <a:rPr sz="2800" spc="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etc)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261613" y="82671"/>
            <a:ext cx="280606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Network Topology and </a:t>
            </a:r>
            <a:r>
              <a:rPr sz="1000" spc="-5" dirty="0">
                <a:latin typeface="Arial"/>
                <a:cs typeface="Arial"/>
              </a:rPr>
              <a:t>Architecture Topic 4 -</a:t>
            </a:r>
            <a:r>
              <a:rPr sz="1000" spc="4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4.7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456311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Physical</a:t>
            </a:r>
            <a:r>
              <a:rPr spc="-95" dirty="0"/>
              <a:t> </a:t>
            </a:r>
            <a:r>
              <a:rPr dirty="0"/>
              <a:t>Topology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06070" marR="339090" indent="-278130">
              <a:lnSpc>
                <a:spcPct val="100000"/>
              </a:lnSpc>
              <a:spcBef>
                <a:spcPts val="95"/>
              </a:spcBef>
              <a:buChar char="•"/>
              <a:tabLst>
                <a:tab pos="306070" algn="l"/>
                <a:tab pos="306705" algn="l"/>
              </a:tabLst>
            </a:pPr>
            <a:r>
              <a:rPr spc="-5" dirty="0"/>
              <a:t>Explains how the </a:t>
            </a:r>
            <a:r>
              <a:rPr dirty="0"/>
              <a:t>computers </a:t>
            </a:r>
            <a:r>
              <a:rPr spc="-5" dirty="0"/>
              <a:t>and peripherals are  physically connected</a:t>
            </a:r>
            <a:r>
              <a:rPr dirty="0"/>
              <a:t> together</a:t>
            </a:r>
          </a:p>
          <a:p>
            <a:pPr marL="15875">
              <a:lnSpc>
                <a:spcPct val="100000"/>
              </a:lnSpc>
              <a:spcBef>
                <a:spcPts val="50"/>
              </a:spcBef>
              <a:buClr>
                <a:srgbClr val="7F7F7F"/>
              </a:buClr>
              <a:buFont typeface="Arial"/>
              <a:buChar char="•"/>
            </a:pPr>
            <a:endParaRPr sz="4050">
              <a:latin typeface="Times New Roman"/>
              <a:cs typeface="Times New Roman"/>
            </a:endParaRPr>
          </a:p>
          <a:p>
            <a:pPr marL="306070" marR="5080" indent="-278130">
              <a:lnSpc>
                <a:spcPct val="100000"/>
              </a:lnSpc>
              <a:buChar char="•"/>
              <a:tabLst>
                <a:tab pos="306070" algn="l"/>
                <a:tab pos="306705" algn="l"/>
              </a:tabLst>
            </a:pPr>
            <a:r>
              <a:rPr spc="-5" dirty="0"/>
              <a:t>It is a map showing how each piece </a:t>
            </a:r>
            <a:r>
              <a:rPr dirty="0"/>
              <a:t>of </a:t>
            </a:r>
            <a:r>
              <a:rPr spc="-5" dirty="0"/>
              <a:t>hardware </a:t>
            </a:r>
            <a:r>
              <a:rPr spc="-10" dirty="0"/>
              <a:t>is  </a:t>
            </a:r>
            <a:r>
              <a:rPr spc="-5" dirty="0"/>
              <a:t>connected to the other hardware on a</a:t>
            </a:r>
            <a:r>
              <a:rPr spc="70" dirty="0"/>
              <a:t> </a:t>
            </a:r>
            <a:r>
              <a:rPr spc="-5" dirty="0"/>
              <a:t>network.</a:t>
            </a:r>
          </a:p>
          <a:p>
            <a:pPr marL="15875">
              <a:lnSpc>
                <a:spcPct val="100000"/>
              </a:lnSpc>
              <a:spcBef>
                <a:spcPts val="45"/>
              </a:spcBef>
              <a:buClr>
                <a:srgbClr val="7F7F7F"/>
              </a:buClr>
              <a:buFont typeface="Arial"/>
              <a:buChar char="•"/>
            </a:pPr>
            <a:endParaRPr sz="4050">
              <a:latin typeface="Times New Roman"/>
              <a:cs typeface="Times New Roman"/>
            </a:endParaRPr>
          </a:p>
          <a:p>
            <a:pPr marL="306070" marR="1094105" indent="-278130">
              <a:lnSpc>
                <a:spcPct val="100000"/>
              </a:lnSpc>
              <a:spcBef>
                <a:spcPts val="5"/>
              </a:spcBef>
              <a:buChar char="•"/>
              <a:tabLst>
                <a:tab pos="306070" algn="l"/>
                <a:tab pos="306705" algn="l"/>
              </a:tabLst>
            </a:pPr>
            <a:r>
              <a:rPr spc="-5" dirty="0"/>
              <a:t>This may be </a:t>
            </a:r>
            <a:r>
              <a:rPr dirty="0"/>
              <a:t>via </a:t>
            </a:r>
            <a:r>
              <a:rPr spc="-5" dirty="0"/>
              <a:t>physical cables or could </a:t>
            </a:r>
            <a:r>
              <a:rPr spc="-10" dirty="0"/>
              <a:t>be  </a:t>
            </a:r>
            <a:r>
              <a:rPr spc="-5" dirty="0"/>
              <a:t>wireless.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261613" y="82671"/>
            <a:ext cx="199834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Network Topology and</a:t>
            </a:r>
            <a:r>
              <a:rPr sz="1000" spc="-5" dirty="0">
                <a:latin typeface="Arial"/>
                <a:cs typeface="Arial"/>
              </a:rPr>
              <a:t> Architecture</a:t>
            </a:r>
            <a:endParaRPr sz="10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425323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Logical</a:t>
            </a:r>
            <a:r>
              <a:rPr spc="-55" dirty="0"/>
              <a:t> </a:t>
            </a:r>
            <a:r>
              <a:rPr spc="-5" dirty="0"/>
              <a:t>Topology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339880" y="82671"/>
            <a:ext cx="72834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Topic 4 -</a:t>
            </a:r>
            <a:r>
              <a:rPr sz="1000" spc="-7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4.8</a:t>
            </a:r>
            <a:endParaRPr sz="1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51810" y="1581653"/>
            <a:ext cx="8235315" cy="37807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0195" marR="1031875" indent="-278130">
              <a:lnSpc>
                <a:spcPct val="100000"/>
              </a:lnSpc>
              <a:spcBef>
                <a:spcPts val="9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Explains how data passes between network  devices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7F7F7F"/>
              </a:buClr>
              <a:buFont typeface="Arial"/>
              <a:buChar char="•"/>
            </a:pPr>
            <a:endParaRPr sz="4050">
              <a:latin typeface="Times New Roman"/>
              <a:cs typeface="Times New Roman"/>
            </a:endParaRPr>
          </a:p>
          <a:p>
            <a:pPr marL="290195" marR="5080" indent="-278130">
              <a:lnSpc>
                <a:spcPct val="100000"/>
              </a:lnSpc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It is a map showing the logical path of data around  the</a:t>
            </a:r>
            <a:r>
              <a:rPr sz="2800" spc="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network.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7F7F7F"/>
              </a:buClr>
              <a:buFont typeface="Arial"/>
              <a:buChar char="•"/>
            </a:pPr>
            <a:endParaRPr sz="4050">
              <a:latin typeface="Times New Roman"/>
              <a:cs typeface="Times New Roman"/>
            </a:endParaRPr>
          </a:p>
          <a:p>
            <a:pPr marL="290195" marR="81280" indent="-278130">
              <a:lnSpc>
                <a:spcPct val="100000"/>
              </a:lnSpc>
              <a:spcBef>
                <a:spcPts val="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The logical topology of a network may be different  to its physical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topology.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261613" y="82671"/>
            <a:ext cx="280606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Network Topology and </a:t>
            </a:r>
            <a:r>
              <a:rPr sz="1000" spc="-5" dirty="0">
                <a:latin typeface="Arial"/>
                <a:cs typeface="Arial"/>
              </a:rPr>
              <a:t>Architecture Topic 4 -</a:t>
            </a:r>
            <a:r>
              <a:rPr sz="1000" spc="4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4.9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518731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Topology</a:t>
            </a:r>
            <a:r>
              <a:rPr spc="-55" dirty="0"/>
              <a:t> </a:t>
            </a:r>
            <a:r>
              <a:rPr spc="-5" dirty="0"/>
              <a:t>Categories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495700"/>
            <a:ext cx="8199120" cy="3947160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290195" indent="-278130">
              <a:lnSpc>
                <a:spcPct val="100000"/>
              </a:lnSpc>
              <a:spcBef>
                <a:spcPts val="77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There are many different</a:t>
            </a:r>
            <a:r>
              <a:rPr sz="2800" spc="4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topologies.</a:t>
            </a:r>
            <a:endParaRPr sz="2800">
              <a:latin typeface="Arial"/>
              <a:cs typeface="Arial"/>
            </a:endParaRPr>
          </a:p>
          <a:p>
            <a:pPr marL="290195" marR="5080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There are many different technologies for physical  connections.</a:t>
            </a:r>
            <a:endParaRPr sz="2800">
              <a:latin typeface="Arial"/>
              <a:cs typeface="Arial"/>
            </a:endParaRPr>
          </a:p>
          <a:p>
            <a:pPr marL="290195" marR="838200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There are many different protocols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for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logical  connections.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67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We can broadly categorise networks</a:t>
            </a:r>
            <a:r>
              <a:rPr sz="2800" spc="1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as:</a:t>
            </a:r>
            <a:endParaRPr sz="28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1160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Point-to-point networks</a:t>
            </a:r>
            <a:endParaRPr sz="26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62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Broadcast</a:t>
            </a:r>
            <a:r>
              <a:rPr sz="2600" spc="-2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networks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0941A018-FB9B-4401-A32C-7E04526866E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Metropolitan</Template>
  <TotalTime>6</TotalTime>
  <Words>2566</Words>
  <Application>Microsoft Office PowerPoint</Application>
  <PresentationFormat>On-screen Show (4:3)</PresentationFormat>
  <Paragraphs>378</Paragraphs>
  <Slides>59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59</vt:i4>
      </vt:variant>
    </vt:vector>
  </HeadingPairs>
  <TitlesOfParts>
    <vt:vector size="63" baseType="lpstr">
      <vt:lpstr>Arial</vt:lpstr>
      <vt:lpstr>Calibri Light</vt:lpstr>
      <vt:lpstr>Times New Roman</vt:lpstr>
      <vt:lpstr>Metropolitan</vt:lpstr>
      <vt:lpstr>PowerPoint Presentation</vt:lpstr>
      <vt:lpstr>PowerPoint Presentation</vt:lpstr>
      <vt:lpstr>Scope and Coverage</vt:lpstr>
      <vt:lpstr>Learning Outcomes</vt:lpstr>
      <vt:lpstr>Topology</vt:lpstr>
      <vt:lpstr>Network Elements</vt:lpstr>
      <vt:lpstr>Physical Topology</vt:lpstr>
      <vt:lpstr>Logical Topology</vt:lpstr>
      <vt:lpstr>Topology Categories</vt:lpstr>
      <vt:lpstr>Point-to-Point Networks</vt:lpstr>
      <vt:lpstr>Broadcast Networks</vt:lpstr>
      <vt:lpstr>Redundancy</vt:lpstr>
      <vt:lpstr>LAN Physical Topology</vt:lpstr>
      <vt:lpstr>Office Layout</vt:lpstr>
      <vt:lpstr>Need for Redundancy</vt:lpstr>
      <vt:lpstr>Cost</vt:lpstr>
      <vt:lpstr>Real World Networks</vt:lpstr>
      <vt:lpstr>PowerPoint Presentation</vt:lpstr>
      <vt:lpstr>Standard Topologies</vt:lpstr>
      <vt:lpstr>Bus Topology - 1</vt:lpstr>
      <vt:lpstr>Bus Topology - 2</vt:lpstr>
      <vt:lpstr>Logical Bus</vt:lpstr>
      <vt:lpstr>Passive Topology</vt:lpstr>
      <vt:lpstr>Physical Bus Advantages</vt:lpstr>
      <vt:lpstr>Physical Bus Disadvantages</vt:lpstr>
      <vt:lpstr>Ring Topology</vt:lpstr>
      <vt:lpstr>Physical Ring Topology</vt:lpstr>
      <vt:lpstr>Logical Ring Topology</vt:lpstr>
      <vt:lpstr>Physical Ring Advantages</vt:lpstr>
      <vt:lpstr>Physical Ring Disadvantages</vt:lpstr>
      <vt:lpstr>Star Topology</vt:lpstr>
      <vt:lpstr>Physical Star Topology</vt:lpstr>
      <vt:lpstr>Star Topology Advantages</vt:lpstr>
      <vt:lpstr>Star Topology Disadvantages</vt:lpstr>
      <vt:lpstr>Star as Logical Bus</vt:lpstr>
      <vt:lpstr>Star as Logical Ring</vt:lpstr>
      <vt:lpstr>Switching as Star Topology</vt:lpstr>
      <vt:lpstr>WLAN as Physical Star Topology</vt:lpstr>
      <vt:lpstr>Mesh Topology</vt:lpstr>
      <vt:lpstr>Mesh Topology Advantages</vt:lpstr>
      <vt:lpstr>Mesh Topology Disadvantages</vt:lpstr>
      <vt:lpstr>Extended Star</vt:lpstr>
      <vt:lpstr>Combination of Star &amp; Bus</vt:lpstr>
      <vt:lpstr>PowerPoint Presentation</vt:lpstr>
      <vt:lpstr>Star Topology</vt:lpstr>
      <vt:lpstr>Hubs</vt:lpstr>
      <vt:lpstr>Switches</vt:lpstr>
      <vt:lpstr>Network Access</vt:lpstr>
      <vt:lpstr>Non-contention Techniques</vt:lpstr>
      <vt:lpstr>Contention Techniques</vt:lpstr>
      <vt:lpstr>Common Contention Technique</vt:lpstr>
      <vt:lpstr>Designing a Network</vt:lpstr>
      <vt:lpstr>Selecting a Topology</vt:lpstr>
      <vt:lpstr>Planning a Logical Topology - 1</vt:lpstr>
      <vt:lpstr>Planning a Logical Topology - 2</vt:lpstr>
      <vt:lpstr>Creating a Network Layout - 1</vt:lpstr>
      <vt:lpstr>Creating a Network Layout - 2</vt:lpstr>
      <vt:lpstr>References</vt:lpstr>
      <vt:lpstr>Topic 4 – Network Topology and  Architecture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Fariha</cp:lastModifiedBy>
  <cp:revision>6</cp:revision>
  <dcterms:created xsi:type="dcterms:W3CDTF">2018-10-04T05:39:15Z</dcterms:created>
  <dcterms:modified xsi:type="dcterms:W3CDTF">2018-10-04T06:00:02Z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2018-03-18T00:00:00Z</vt:filetime>
  </property>
  <property fmtid="{D5CDD505-2E9C-101B-9397-08002B2CF9AE}" pid="3" name="Creator">
    <vt:lpwstr>Online2PDF.com</vt:lpwstr>
  </property>
  <property fmtid="{D5CDD505-2E9C-101B-9397-08002B2CF9AE}" pid="4" name="LastSaved">
    <vt:filetime>2018-03-18T00:00:00Z</vt:filetime>
  </property>
</Properties>
</file>