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0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4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7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74365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5: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Network Media &amp;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Connectors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7205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Twisted Pair</a:t>
            </a:r>
            <a:r>
              <a:rPr spc="-65" dirty="0"/>
              <a:t> </a:t>
            </a:r>
            <a:r>
              <a:rPr spc="-5" dirty="0"/>
              <a:t>Cable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7837805" cy="36353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Unshielded Twisted Pair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(UTP)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popular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cabling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10BaseT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Maximum length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100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meters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pairs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insulated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Specifications give the number of twists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per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foot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metre).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263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10BaseT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8100695" cy="37204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10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10 Mbps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Base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baseband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twisted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pair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Maximum length per segment 100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meters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(330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ft)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Maximum of 2 devices per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segment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one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station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 the other 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hub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78277"/>
            <a:ext cx="60528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UTP Cabling</a:t>
            </a:r>
            <a:r>
              <a:rPr spc="-55" dirty="0"/>
              <a:t> </a:t>
            </a:r>
            <a:r>
              <a:rPr spc="-5" dirty="0"/>
              <a:t>Categories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072120" cy="446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3340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cabling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according to a number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categories devised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TIA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EIA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20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Cat1: 0.4 MHzTelephone and</a:t>
            </a:r>
            <a:r>
              <a:rPr sz="24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modem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7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Cat2: Unsuitable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modern</a:t>
            </a:r>
            <a:r>
              <a:rPr sz="24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80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Cat3: 16MHz10BASE-T and 100BASE-T4</a:t>
            </a:r>
            <a:r>
              <a:rPr sz="24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Ethernet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7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Cat4: 20MHz16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Mbit/s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Token</a:t>
            </a:r>
            <a:r>
              <a:rPr sz="24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Ring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7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Cat5: 100MHz 100BASE-TX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&amp;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1000BASE-T</a:t>
            </a:r>
            <a:r>
              <a:rPr sz="24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Ethernet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80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Cat6: 250MHz 1000BASE-T</a:t>
            </a:r>
            <a:r>
              <a:rPr sz="24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Ethernet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7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Cat6a: 500MHz 10GBASE-T (under</a:t>
            </a:r>
            <a:r>
              <a:rPr sz="24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development)</a:t>
            </a:r>
            <a:endParaRPr sz="24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Cat5 and Cat6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most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3770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Fibre </a:t>
            </a:r>
            <a:r>
              <a:rPr spc="-10" dirty="0"/>
              <a:t>Optic</a:t>
            </a:r>
            <a:r>
              <a:rPr spc="-60" dirty="0"/>
              <a:t> </a:t>
            </a:r>
            <a:r>
              <a:rPr dirty="0"/>
              <a:t>Cable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8075295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2420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core and cladding are made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ultra-pure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glass.</a:t>
            </a:r>
            <a:endParaRPr sz="2800">
              <a:latin typeface="Arial"/>
              <a:cs typeface="Arial"/>
            </a:endParaRPr>
          </a:p>
          <a:p>
            <a:pPr marL="290195" marR="67246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Light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guided down the centre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fibre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reflects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off the inner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surface.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fibre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protected by a plastic buffer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coating.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Further protection from the outer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covering.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0534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Fibre </a:t>
            </a:r>
            <a:r>
              <a:rPr spc="-10" dirty="0"/>
              <a:t>Optic </a:t>
            </a:r>
            <a:r>
              <a:rPr dirty="0"/>
              <a:t>Cable</a:t>
            </a:r>
            <a:r>
              <a:rPr spc="-40" dirty="0"/>
              <a:t> </a:t>
            </a:r>
            <a:r>
              <a:rPr spc="-5" dirty="0"/>
              <a:t>Types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33725"/>
            <a:ext cx="7884159" cy="417449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26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types:</a:t>
            </a:r>
            <a:endParaRPr sz="2800">
              <a:latin typeface="Arial"/>
              <a:cs typeface="Arial"/>
            </a:endParaRPr>
          </a:p>
          <a:p>
            <a:pPr marL="823594" marR="49530" lvl="1" indent="-353695">
              <a:lnSpc>
                <a:spcPct val="98100"/>
              </a:lnSpc>
              <a:spcBef>
                <a:spcPts val="114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Single-mode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: costs more and generally works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 laser-based emitters, but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spans the longest  distances</a:t>
            </a:r>
            <a:endParaRPr sz="2600">
              <a:latin typeface="Arial"/>
              <a:cs typeface="Arial"/>
            </a:endParaRPr>
          </a:p>
          <a:p>
            <a:pPr marL="823594" marR="793115" lvl="1" indent="-353695">
              <a:lnSpc>
                <a:spcPct val="97900"/>
              </a:lnSpc>
              <a:spcBef>
                <a:spcPts val="63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Multimode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: costs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less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works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600" spc="-10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light  emitting diodes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(LEDs), but spans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shorter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distances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3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Installation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more difficult,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time-consuming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costly than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copper</a:t>
            </a:r>
            <a:r>
              <a:rPr sz="28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686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Fibre </a:t>
            </a:r>
            <a:r>
              <a:rPr spc="-10" dirty="0"/>
              <a:t>Optic</a:t>
            </a:r>
            <a:r>
              <a:rPr spc="-35" dirty="0"/>
              <a:t> </a:t>
            </a:r>
            <a:r>
              <a:rPr spc="-5" dirty="0"/>
              <a:t>Advantages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5467350" cy="28790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Immune to electrical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distances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High transmission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speeds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easily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tapped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The big disadvantage is</a:t>
            </a:r>
            <a:r>
              <a:rPr sz="2800" i="1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cost.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927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Multimode Fibre</a:t>
            </a:r>
            <a:r>
              <a:rPr spc="-80" dirty="0"/>
              <a:t> </a:t>
            </a:r>
            <a:r>
              <a:rPr spc="-10" dirty="0"/>
              <a:t>Optic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7877809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Early fibre optic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cables</a:t>
            </a:r>
            <a:endParaRPr sz="2800">
              <a:latin typeface="Arial"/>
              <a:cs typeface="Arial"/>
            </a:endParaRPr>
          </a:p>
          <a:p>
            <a:pPr marL="290195" marR="3556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Light signals from a laser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broken up into a  number of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paths.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is reflected off the internal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the</a:t>
            </a:r>
            <a:r>
              <a:rPr sz="2800" spc="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fibre.</a:t>
            </a:r>
            <a:endParaRPr sz="2800">
              <a:latin typeface="Arial"/>
              <a:cs typeface="Arial"/>
            </a:endParaRPr>
          </a:p>
          <a:p>
            <a:pPr marL="290195" marR="47625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 quality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determined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 the amount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reflection.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7449" y="4437062"/>
            <a:ext cx="626428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13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Monomode </a:t>
            </a:r>
            <a:r>
              <a:rPr dirty="0"/>
              <a:t>Fibre</a:t>
            </a:r>
            <a:r>
              <a:rPr spc="-40" dirty="0"/>
              <a:t> </a:t>
            </a:r>
            <a:r>
              <a:rPr spc="-10" dirty="0"/>
              <a:t>Optic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161020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Single stream down each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strand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Further developed to allow multiple frequencies to  be sent down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same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core</a:t>
            </a:r>
            <a:endParaRPr sz="2800">
              <a:latin typeface="Arial"/>
              <a:cs typeface="Arial"/>
            </a:endParaRPr>
          </a:p>
          <a:p>
            <a:pPr marL="290195" marR="70040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for greater distances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transmission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speeds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226" y="4365626"/>
            <a:ext cx="7100956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549600"/>
            <a:ext cx="38481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85" dirty="0"/>
              <a:t> </a:t>
            </a:r>
            <a:r>
              <a:rPr dirty="0"/>
              <a:t>Media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22545"/>
            <a:ext cx="8286115" cy="42462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Media does not have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physical.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connections are also network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media.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Frequency is measured in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Hertz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8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Affects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amount and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r>
              <a:rPr sz="26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endParaRPr sz="2600">
              <a:latin typeface="Arial"/>
              <a:cs typeface="Arial"/>
            </a:endParaRPr>
          </a:p>
          <a:p>
            <a:pPr marL="823594" marR="640080" lvl="1" indent="-353695">
              <a:lnSpc>
                <a:spcPts val="2810"/>
              </a:lnSpc>
              <a:spcBef>
                <a:spcPts val="6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Lower-frequency transmissions carry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less</a:t>
            </a:r>
            <a:r>
              <a:rPr sz="2600" spc="-1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  more slowly over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longer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distances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Radio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-10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KHz (kilohertz) to 1 GHz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(gigahertz)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Microwave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-1 GHz to 500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GHz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Infrared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- 500 GHz to 1 THz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(terahertz)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953769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5 – Lecture </a:t>
            </a:r>
            <a:r>
              <a:rPr sz="1900" i="1" spc="-10" dirty="0">
                <a:latin typeface="Arial"/>
                <a:cs typeface="Arial"/>
              </a:rPr>
              <a:t>2:  </a:t>
            </a:r>
            <a:r>
              <a:rPr sz="1900" i="1" spc="-5" dirty="0">
                <a:latin typeface="Arial"/>
                <a:cs typeface="Arial"/>
              </a:rPr>
              <a:t>Network</a:t>
            </a:r>
            <a:r>
              <a:rPr sz="1900" i="1" spc="-6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Connectors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100266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5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Network</a:t>
            </a:r>
            <a:r>
              <a:rPr sz="1900" i="1" spc="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Media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25272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Connectors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992107"/>
            <a:ext cx="7346950" cy="473837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consists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Nodes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Media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need to connect the media to the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nodes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Range of devices for doing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Choice depends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upon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type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type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62401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Coaxial Cable</a:t>
            </a:r>
            <a:r>
              <a:rPr spc="-50" dirty="0"/>
              <a:t> </a:t>
            </a:r>
            <a:r>
              <a:rPr spc="-5" dirty="0"/>
              <a:t>Connector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968" y="1365626"/>
            <a:ext cx="8175625" cy="4251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common type of connector used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coaxial  cables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Bayonet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Neill-Concelman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(BNC)  connector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E.g. 10Base2 thin Ethernet (now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obsolete)</a:t>
            </a:r>
            <a:endParaRPr sz="2800">
              <a:latin typeface="Arial"/>
              <a:cs typeface="Arial"/>
            </a:endParaRPr>
          </a:p>
          <a:p>
            <a:pPr marL="289560" marR="354330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Different adapters available  for BNC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connectors</a:t>
            </a:r>
            <a:endParaRPr sz="28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2960" algn="l"/>
                <a:tab pos="823594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T-connector</a:t>
            </a:r>
            <a:endParaRPr sz="26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2960" algn="l"/>
                <a:tab pos="823594" algn="l"/>
              </a:tabLst>
            </a:pP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Barrel connector</a:t>
            </a:r>
            <a:endParaRPr sz="26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2960" algn="l"/>
                <a:tab pos="823594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Terminator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35589" y="4365626"/>
            <a:ext cx="20859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19700" y="3573462"/>
            <a:ext cx="3200400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1567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UTP</a:t>
            </a:r>
            <a:r>
              <a:rPr spc="-75" dirty="0"/>
              <a:t> </a:t>
            </a:r>
            <a:r>
              <a:rPr spc="-5" dirty="0"/>
              <a:t>Connectors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481"/>
            <a:ext cx="6642734" cy="338518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comes in 2 main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forms: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Two-pair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(four wire)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telephone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Four-pair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(eight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wire)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44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has a different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RJ-11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four-wire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telephony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RJ-45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eight wire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5176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</a:t>
            </a:r>
            <a:r>
              <a:rPr spc="5" dirty="0"/>
              <a:t>J</a:t>
            </a:r>
            <a:r>
              <a:rPr spc="-5" dirty="0"/>
              <a:t>-11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7580630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RJ stands for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registered</a:t>
            </a:r>
            <a:r>
              <a:rPr sz="2800" b="1" i="1" spc="2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jack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Strictly this is a combination of plug and wiring  configuration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for a single telephone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line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5176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</a:t>
            </a:r>
            <a:r>
              <a:rPr spc="5" dirty="0"/>
              <a:t>J</a:t>
            </a:r>
            <a:r>
              <a:rPr spc="-5" dirty="0"/>
              <a:t>-45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803515" cy="3354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794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standard connector for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 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Like a large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telephone-style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Made of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plastic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only be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inserted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way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 designates which wire goes with each  pin inside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769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Wiring </a:t>
            </a:r>
            <a:r>
              <a:rPr spc="-5" dirty="0"/>
              <a:t>an RJ-45</a:t>
            </a:r>
            <a:r>
              <a:rPr spc="-60" dirty="0"/>
              <a:t> </a:t>
            </a:r>
            <a:r>
              <a:rPr spc="-5" dirty="0"/>
              <a:t>Connector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7874000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4455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wiring configuration depends upon the  standard being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followed.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Private Study Exercise 2 asks you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investigate  the wiring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configurations.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5775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Fibre </a:t>
            </a:r>
            <a:r>
              <a:rPr spc="-10" dirty="0"/>
              <a:t>Optic</a:t>
            </a:r>
            <a:r>
              <a:rPr spc="-65" dirty="0"/>
              <a:t> </a:t>
            </a:r>
            <a:r>
              <a:rPr dirty="0"/>
              <a:t>Connectors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351300"/>
            <a:ext cx="7462520" cy="43745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Terminate the end of an optical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fibre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Enable connection faster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splicing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Align the cores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fibres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light can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pass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Common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connectors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FC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LC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MT-RJ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SC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7865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FC</a:t>
            </a:r>
            <a:r>
              <a:rPr spc="-65" dirty="0"/>
              <a:t> </a:t>
            </a:r>
            <a:r>
              <a:rPr spc="-5" dirty="0"/>
              <a:t>Connectors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684"/>
            <a:ext cx="7527290" cy="34404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Ferrule Connector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popular connector for monomode fibre optic  cable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screw on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800">
              <a:latin typeface="Arial"/>
              <a:cs typeface="Arial"/>
            </a:endParaRPr>
          </a:p>
          <a:p>
            <a:pPr marL="290195" marR="8826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Must have the key aligned in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slot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properly  before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tightening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steadily being replaced by SCs and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LCs.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754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LC</a:t>
            </a:r>
            <a:r>
              <a:rPr spc="-75" dirty="0"/>
              <a:t> </a:t>
            </a:r>
            <a:r>
              <a:rPr spc="-5" dirty="0"/>
              <a:t>Connectors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684"/>
            <a:ext cx="7879080" cy="35255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Lucent Connector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Local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Connector)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relatively recent connector that is smaller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standard ceramic ferrule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easily terminated with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adhesive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Good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widely in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monomode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7148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MT-RJ</a:t>
            </a:r>
            <a:r>
              <a:rPr spc="-70" dirty="0"/>
              <a:t> </a:t>
            </a:r>
            <a:r>
              <a:rPr spc="-5" dirty="0"/>
              <a:t>Connectors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684"/>
            <a:ext cx="6296660" cy="30988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Mechanical Transfer Registered</a:t>
            </a:r>
            <a:r>
              <a:rPr sz="2800" b="1" i="1" spc="2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Jack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duplex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Both fibres in a single polymer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ferrule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pins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alignment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male and female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versions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Multimode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019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38260" y="82671"/>
            <a:ext cx="7289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314" y="1486908"/>
            <a:ext cx="5527040" cy="21139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media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connectors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Selecting media and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8176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</a:t>
            </a:r>
            <a:r>
              <a:rPr spc="-70" dirty="0"/>
              <a:t> </a:t>
            </a:r>
            <a:r>
              <a:rPr spc="-5" dirty="0"/>
              <a:t>Connectors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46"/>
            <a:ext cx="7702550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Subscriber Connector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Square Connector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snap-in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Widely used in monomode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excellent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Connects with a simple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push-pull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available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duplex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755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</a:t>
            </a:r>
            <a:r>
              <a:rPr spc="-70" dirty="0"/>
              <a:t> </a:t>
            </a:r>
            <a:r>
              <a:rPr spc="-5" dirty="0"/>
              <a:t>Connectors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684"/>
            <a:ext cx="7803515" cy="34404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Straight</a:t>
            </a:r>
            <a:r>
              <a:rPr sz="2800" b="1" i="1" spc="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Tip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popular connector for multimode</a:t>
            </a:r>
            <a:r>
              <a:rPr sz="2800" spc="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marR="69786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Has a bayonet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mount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a long cylindrical  ferrule to hold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fibre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Ferrules are usually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ceramic</a:t>
            </a:r>
            <a:endParaRPr sz="2800">
              <a:latin typeface="Arial"/>
              <a:cs typeface="Arial"/>
            </a:endParaRPr>
          </a:p>
          <a:p>
            <a:pPr marL="290195" marR="31813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Ferrules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spring-loaded; you have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make  sure they are seated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properly.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1897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USB</a:t>
            </a:r>
            <a:r>
              <a:rPr spc="-65" dirty="0"/>
              <a:t> </a:t>
            </a:r>
            <a:r>
              <a:rPr spc="-5" dirty="0"/>
              <a:t>Connectors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xfrm>
            <a:off x="531410" y="6440397"/>
            <a:ext cx="30861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1293"/>
            <a:ext cx="8176259" cy="42335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Universal Serial</a:t>
            </a:r>
            <a:r>
              <a:rPr sz="2800" b="1" i="1" spc="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Bus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Developed as a means to connect a large number  of devices to the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PC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standard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800">
              <a:latin typeface="Arial"/>
              <a:cs typeface="Arial"/>
            </a:endParaRPr>
          </a:p>
          <a:p>
            <a:pPr marL="290195" marR="203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Plug and Play - no special user-knowledge  required to install a new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devices distinguishable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800">
              <a:latin typeface="Arial"/>
              <a:cs typeface="Arial"/>
            </a:endParaRPr>
          </a:p>
          <a:p>
            <a:pPr marL="823594" marR="1739900" indent="-353695">
              <a:lnSpc>
                <a:spcPct val="100000"/>
              </a:lnSpc>
              <a:spcBef>
                <a:spcPts val="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the correct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driver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 was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always  automatically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108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USB</a:t>
            </a:r>
            <a:r>
              <a:rPr spc="-80" dirty="0"/>
              <a:t> </a:t>
            </a:r>
            <a:r>
              <a:rPr spc="-5" dirty="0"/>
              <a:t>2.0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5761990" cy="35693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most common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implementation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Very easy to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Half-duplex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USB 3.0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has been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developed: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speeds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Less power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consumption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Full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duplex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24509" y="2492374"/>
            <a:ext cx="3209940" cy="2447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98869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NIC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684"/>
            <a:ext cx="8157209" cy="34404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Network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Interface</a:t>
            </a:r>
            <a:r>
              <a:rPr sz="2800" b="1" i="1" spc="3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Card</a:t>
            </a:r>
            <a:endParaRPr sz="2800">
              <a:latin typeface="Arial"/>
              <a:cs typeface="Arial"/>
            </a:endParaRPr>
          </a:p>
          <a:p>
            <a:pPr marL="290195" marR="61658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Required for a computer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communicate on a  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Establishes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manages the computer’s</a:t>
            </a:r>
            <a:r>
              <a:rPr sz="2800" spc="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Translates incoming/outgoing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have 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built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52679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5 – Lecture</a:t>
            </a:r>
            <a:r>
              <a:rPr sz="1900" i="1" spc="4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3: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Selecting Media </a:t>
            </a:r>
            <a:r>
              <a:rPr sz="1900" i="1" spc="-10" dirty="0">
                <a:latin typeface="Arial"/>
                <a:cs typeface="Arial"/>
              </a:rPr>
              <a:t>and</a:t>
            </a:r>
            <a:r>
              <a:rPr sz="1900" i="1" spc="4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Connectors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2837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Selection</a:t>
            </a:r>
            <a:r>
              <a:rPr spc="-80" dirty="0"/>
              <a:t> </a:t>
            </a:r>
            <a:r>
              <a:rPr spc="-5" dirty="0"/>
              <a:t>Criteria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207600"/>
            <a:ext cx="6294120" cy="44831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Factors to be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considered: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Bandwidth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Budget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Capacity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Placement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Existing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cables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Environmental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considerations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Geographic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Specifics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organisation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location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908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Small</a:t>
            </a:r>
            <a:r>
              <a:rPr spc="-80" dirty="0"/>
              <a:t> </a:t>
            </a:r>
            <a:r>
              <a:rPr spc="-5" dirty="0"/>
              <a:t>Networks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7943850" cy="4135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885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small networks, such as a home network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small office, common choices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823594" marR="676275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Ethernet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10BaseT for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using  physical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media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Wireless LANs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becoming more common</a:t>
            </a:r>
            <a:r>
              <a:rPr sz="2600" spc="-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due  to ease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setting up and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accessing the network.</a:t>
            </a:r>
            <a:endParaRPr sz="2600">
              <a:latin typeface="Arial"/>
              <a:cs typeface="Arial"/>
            </a:endParaRPr>
          </a:p>
          <a:p>
            <a:pPr marL="290195" marR="203835" indent="-278130" algn="just">
              <a:lnSpc>
                <a:spcPct val="100000"/>
              </a:lnSpc>
              <a:spcBef>
                <a:spcPts val="129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larger organisations covering several office  and/or buildings, a more structured approach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382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Cable</a:t>
            </a:r>
            <a:r>
              <a:rPr spc="-70" dirty="0"/>
              <a:t> </a:t>
            </a:r>
            <a:r>
              <a:rPr spc="-5" dirty="0"/>
              <a:t>Choice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8177530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9575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networks use some type of unshielded  twisted-pair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cabling.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organisations use optic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fibre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directly to their  desktop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machines.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is an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option</a:t>
            </a:r>
            <a:endParaRPr sz="2800">
              <a:latin typeface="Arial"/>
              <a:cs typeface="Arial"/>
            </a:endParaRPr>
          </a:p>
          <a:p>
            <a:pPr marL="290195" marR="67945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Ideally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Cat5e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UTP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minimum, if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using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54057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Installation</a:t>
            </a:r>
            <a:r>
              <a:rPr spc="-70" dirty="0"/>
              <a:t> </a:t>
            </a:r>
            <a:r>
              <a:rPr dirty="0"/>
              <a:t>Standards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163559" cy="4454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25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Two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standards bodies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have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recognised standards  for the installation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The </a:t>
            </a: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Telecommunications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Industry</a:t>
            </a:r>
            <a:r>
              <a:rPr sz="2600" b="1" i="1" spc="-4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Association</a:t>
            </a:r>
            <a:endParaRPr sz="2600">
              <a:latin typeface="Arial"/>
              <a:cs typeface="Arial"/>
            </a:endParaRPr>
          </a:p>
          <a:p>
            <a:pPr marL="823594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(TIA)</a:t>
            </a:r>
            <a:endParaRPr sz="2600">
              <a:latin typeface="Arial"/>
              <a:cs typeface="Arial"/>
            </a:endParaRPr>
          </a:p>
          <a:p>
            <a:pPr marL="1186180" marR="644525" lvl="2" indent="-182880">
              <a:lnSpc>
                <a:spcPct val="100000"/>
              </a:lnSpc>
              <a:spcBef>
                <a:spcPts val="630"/>
              </a:spcBef>
              <a:buChar char="•"/>
              <a:tabLst>
                <a:tab pos="1186815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TIA-568-C.2,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Balanced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Twisted-Pair  Telecommunications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Cabling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and Components  Standard,</a:t>
            </a:r>
            <a:r>
              <a:rPr sz="24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2009</a:t>
            </a:r>
            <a:endParaRPr sz="2400">
              <a:latin typeface="Arial"/>
              <a:cs typeface="Arial"/>
            </a:endParaRPr>
          </a:p>
          <a:p>
            <a:pPr marL="823594" marR="2025650" lvl="1" indent="-353695">
              <a:lnSpc>
                <a:spcPts val="3120"/>
              </a:lnSpc>
              <a:spcBef>
                <a:spcPts val="10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The International Organization</a:t>
            </a:r>
            <a:r>
              <a:rPr sz="2600" b="1" i="1" spc="-10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for  Standardization</a:t>
            </a:r>
            <a:r>
              <a:rPr sz="2600" b="1" i="1" spc="-4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(ISO)</a:t>
            </a:r>
            <a:endParaRPr sz="2600">
              <a:latin typeface="Arial"/>
              <a:cs typeface="Arial"/>
            </a:endParaRPr>
          </a:p>
          <a:p>
            <a:pPr marL="1186180" marR="731520" lvl="2" indent="-182880">
              <a:lnSpc>
                <a:spcPct val="100000"/>
              </a:lnSpc>
              <a:spcBef>
                <a:spcPts val="525"/>
              </a:spcBef>
              <a:buChar char="•"/>
              <a:tabLst>
                <a:tab pos="1186815" algn="l"/>
              </a:tabLst>
            </a:pP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ISO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11801, 2nd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Ed.,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Information technology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- 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Generic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Cabling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Customer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Premises,</a:t>
            </a:r>
            <a:r>
              <a:rPr sz="24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2002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019" y="82671"/>
            <a:ext cx="2478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042275" cy="202818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Categorise network cables and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connectors</a:t>
            </a:r>
            <a:endParaRPr sz="2800">
              <a:latin typeface="Arial"/>
              <a:cs typeface="Arial"/>
            </a:endParaRPr>
          </a:p>
          <a:p>
            <a:pPr marL="448309" marR="9563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Describe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usage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network cables and  connectors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46583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Structured</a:t>
            </a:r>
            <a:r>
              <a:rPr spc="-55" dirty="0"/>
              <a:t> </a:t>
            </a:r>
            <a:r>
              <a:rPr spc="-5" dirty="0"/>
              <a:t>Cabling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279789"/>
            <a:ext cx="6692900" cy="4483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an extended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applied to any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size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Cabling is organised into 6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components: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Work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Horizontal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Telecommunications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closets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rooms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Vertical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Entrance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facilities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Work</a:t>
            </a:r>
            <a:r>
              <a:rPr spc="-90" dirty="0"/>
              <a:t> </a:t>
            </a:r>
            <a:r>
              <a:rPr dirty="0"/>
              <a:t>Area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63418"/>
            <a:ext cx="8392795" cy="472059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Room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containing workstations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Faceplates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jacks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installed.</a:t>
            </a:r>
            <a:endParaRPr sz="2600">
              <a:latin typeface="Arial"/>
              <a:cs typeface="Arial"/>
            </a:endParaRPr>
          </a:p>
          <a:p>
            <a:pPr marL="823594" marR="447040" lvl="1" indent="-353695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Patch cables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 computers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printers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wall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jacks.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Wall jacks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 to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telecommunications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closet.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Patch cables should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 less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than 6 meters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long.</a:t>
            </a:r>
            <a:endParaRPr sz="2600">
              <a:latin typeface="Arial"/>
              <a:cs typeface="Arial"/>
            </a:endParaRPr>
          </a:p>
          <a:p>
            <a:pPr marL="823594" marR="24320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Standard requires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at least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one voice and one data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outlet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each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faceplate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work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area.</a:t>
            </a:r>
            <a:endParaRPr sz="2600">
              <a:latin typeface="Arial"/>
              <a:cs typeface="Arial"/>
            </a:endParaRPr>
          </a:p>
          <a:p>
            <a:pPr marL="823594" marR="73787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 between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wall jack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telecomms  </a:t>
            </a: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closet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(TC)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made via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horizontal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wiring.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214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Faceplate &amp; Patch</a:t>
            </a:r>
            <a:r>
              <a:rPr spc="-60" dirty="0"/>
              <a:t> </a:t>
            </a:r>
            <a:r>
              <a:rPr spc="-5" dirty="0"/>
              <a:t>Cable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1354202" y="2060575"/>
            <a:ext cx="2857500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76809" y="2204972"/>
            <a:ext cx="2232026" cy="2232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6897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Telecommunications</a:t>
            </a:r>
            <a:r>
              <a:rPr spc="-55" dirty="0"/>
              <a:t> </a:t>
            </a:r>
            <a:r>
              <a:rPr spc="-5" dirty="0"/>
              <a:t>Closet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4575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known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r>
              <a:rPr sz="28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closet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4075" y="2244736"/>
            <a:ext cx="4608454" cy="3416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2824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Horizontal</a:t>
            </a:r>
            <a:r>
              <a:rPr spc="-70" dirty="0"/>
              <a:t> </a:t>
            </a:r>
            <a:r>
              <a:rPr dirty="0"/>
              <a:t>Wiring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08501"/>
            <a:ext cx="8141334" cy="409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51384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Runs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from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area wall jack to the  telecommunications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closet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Types include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four-pair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(Category 5e or 6)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fibre-optic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cables</a:t>
            </a:r>
            <a:endParaRPr sz="2800">
              <a:latin typeface="Arial"/>
              <a:cs typeface="Arial"/>
            </a:endParaRPr>
          </a:p>
          <a:p>
            <a:pPr marL="290195" marR="4032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Horizontal wiring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wall jack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patch  panel should be no longer than 90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metres</a:t>
            </a:r>
            <a:endParaRPr sz="2800">
              <a:latin typeface="Arial"/>
              <a:cs typeface="Arial"/>
            </a:endParaRPr>
          </a:p>
          <a:p>
            <a:pPr marL="823594" marR="61722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Patch cables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work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area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 telecommunications closet 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total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100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meters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8478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Structured </a:t>
            </a:r>
            <a:r>
              <a:rPr spc="-5" dirty="0"/>
              <a:t>Cabling Max</a:t>
            </a:r>
            <a:r>
              <a:rPr spc="-35" dirty="0"/>
              <a:t> </a:t>
            </a:r>
            <a:r>
              <a:rPr spc="-5" dirty="0"/>
              <a:t>Distances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1547874" y="1215966"/>
            <a:ext cx="5760963" cy="4706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626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Equipment</a:t>
            </a:r>
            <a:r>
              <a:rPr spc="-65" dirty="0"/>
              <a:t> </a:t>
            </a:r>
            <a:r>
              <a:rPr spc="-5" dirty="0"/>
              <a:t>Rooms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7839075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0162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Contains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servers, routers,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switches,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 major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Serves as a connection point for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vertical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cabling  running between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TCs</a:t>
            </a:r>
            <a:endParaRPr sz="2800">
              <a:latin typeface="Arial"/>
              <a:cs typeface="Arial"/>
            </a:endParaRPr>
          </a:p>
          <a:p>
            <a:pPr marL="290195" marR="120014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installations covering several buildings, each  building may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have its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own equipment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room.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52724"/>
            <a:ext cx="39408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Vertical</a:t>
            </a:r>
            <a:r>
              <a:rPr spc="-80" dirty="0"/>
              <a:t> </a:t>
            </a:r>
            <a:r>
              <a:rPr spc="-5" dirty="0"/>
              <a:t>Cabling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76701"/>
            <a:ext cx="8224520" cy="4687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4643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Interconnects telecommunications closets and  equipment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rooms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Runs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floors and between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buildings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Often fibre optic (but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UTP)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75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Multimode fibre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optic,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2000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Single-mode fibre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optic, up to 3000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meters</a:t>
            </a:r>
            <a:endParaRPr sz="2600">
              <a:latin typeface="Arial"/>
              <a:cs typeface="Arial"/>
            </a:endParaRPr>
          </a:p>
          <a:p>
            <a:pPr marL="823594" marR="374015" lvl="1" indent="-353695">
              <a:lnSpc>
                <a:spcPct val="9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Between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rooms and TCs, distance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 limited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500 metres 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both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fibre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optic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cable  types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ts val="2810"/>
              </a:lnSpc>
              <a:spcBef>
                <a:spcPts val="6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From the main cross-connect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rooms,  fibre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optic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cable can run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up to 1500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meters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5967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Entrance</a:t>
            </a:r>
            <a:r>
              <a:rPr spc="-80" dirty="0"/>
              <a:t> </a:t>
            </a:r>
            <a:r>
              <a:rPr dirty="0"/>
              <a:t>Facilities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27660" algn="l"/>
                <a:tab pos="328295" algn="l"/>
              </a:tabLst>
            </a:pPr>
            <a:r>
              <a:rPr spc="-5" dirty="0"/>
              <a:t>The location </a:t>
            </a:r>
            <a:r>
              <a:rPr dirty="0"/>
              <a:t>of </a:t>
            </a:r>
            <a:r>
              <a:rPr spc="-5" dirty="0"/>
              <a:t>the cabling and equipment  connecting corporate network to telecoms</a:t>
            </a:r>
            <a:r>
              <a:rPr spc="90" dirty="0"/>
              <a:t> </a:t>
            </a:r>
            <a:r>
              <a:rPr spc="-5" dirty="0"/>
              <a:t>provider</a:t>
            </a:r>
          </a:p>
          <a:p>
            <a:pPr marL="327660" marR="67754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27660" algn="l"/>
                <a:tab pos="328295" algn="l"/>
              </a:tabLst>
            </a:pPr>
            <a:r>
              <a:rPr spc="-10" dirty="0"/>
              <a:t>Can </a:t>
            </a:r>
            <a:r>
              <a:rPr spc="-5" dirty="0"/>
              <a:t>also </a:t>
            </a:r>
            <a:r>
              <a:rPr dirty="0"/>
              <a:t>serve as </a:t>
            </a:r>
            <a:r>
              <a:rPr spc="-5" dirty="0"/>
              <a:t>an equipment room and the  main </a:t>
            </a:r>
            <a:r>
              <a:rPr dirty="0"/>
              <a:t>cross-connect </a:t>
            </a:r>
            <a:r>
              <a:rPr spc="-5" dirty="0"/>
              <a:t>for all vertical</a:t>
            </a:r>
            <a:r>
              <a:rPr spc="10" dirty="0"/>
              <a:t> </a:t>
            </a:r>
            <a:r>
              <a:rPr spc="-5" dirty="0"/>
              <a:t>cabling</a:t>
            </a:r>
          </a:p>
          <a:p>
            <a:pPr marL="861060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61060" algn="l"/>
                <a:tab pos="8616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Where a connection to a WAN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made</a:t>
            </a:r>
            <a:endParaRPr sz="2600">
              <a:latin typeface="Arial"/>
              <a:cs typeface="Arial"/>
            </a:endParaRPr>
          </a:p>
          <a:p>
            <a:pPr marL="861060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61060" algn="l"/>
                <a:tab pos="8616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Where corporate LAN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ends and a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third-</a:t>
            </a:r>
            <a:endParaRPr sz="2600">
              <a:latin typeface="Arial"/>
              <a:cs typeface="Arial"/>
            </a:endParaRPr>
          </a:p>
          <a:p>
            <a:pPr marL="861060">
              <a:lnSpc>
                <a:spcPct val="100000"/>
              </a:lnSpc>
            </a:pPr>
            <a:r>
              <a:rPr sz="2600" dirty="0"/>
              <a:t>party </a:t>
            </a:r>
            <a:r>
              <a:rPr sz="2600" spc="-5" dirty="0"/>
              <a:t>provider’s equipment </a:t>
            </a:r>
            <a:r>
              <a:rPr sz="2600" dirty="0"/>
              <a:t>and </a:t>
            </a:r>
            <a:r>
              <a:rPr sz="2600" spc="-5" dirty="0"/>
              <a:t>cabling</a:t>
            </a:r>
            <a:r>
              <a:rPr sz="2600" spc="-35" dirty="0"/>
              <a:t> </a:t>
            </a:r>
            <a:r>
              <a:rPr sz="2600" spc="-5" dirty="0"/>
              <a:t>begins</a:t>
            </a:r>
            <a:endParaRPr sz="260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653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8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41309" cy="3763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Remember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networking is gaining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popularity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73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Acts like a wired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4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electromagnetic</a:t>
            </a:r>
            <a:r>
              <a:rPr sz="2800" b="1" i="1" spc="3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frequencies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4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Radio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Microwave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Infrared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Laser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019" y="82671"/>
            <a:ext cx="2478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37547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70" dirty="0"/>
              <a:t> </a:t>
            </a:r>
            <a:r>
              <a:rPr dirty="0"/>
              <a:t>Media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81780"/>
            <a:ext cx="8257540" cy="43059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53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Support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sending and receiving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434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each media type,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 knowledge</a:t>
            </a:r>
            <a:r>
              <a:rPr sz="2800" spc="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869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characteristics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409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Limitations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ts val="3120"/>
              </a:lnSpc>
              <a:spcBef>
                <a:spcPts val="136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medium has a unique design and usage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implications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for: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8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409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409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Installation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2548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788479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177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Elliot,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B.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(2002).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Designing a Structured Cabling  System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ISO 11801,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.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Woodhead  Publishing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Ltd.</a:t>
            </a:r>
            <a:endParaRPr sz="2800">
              <a:latin typeface="Arial"/>
              <a:cs typeface="Arial"/>
            </a:endParaRPr>
          </a:p>
          <a:p>
            <a:pPr marL="302895" marR="19177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British Telecom (2004).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BT Structured Cabling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,  British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Telecom</a:t>
            </a:r>
            <a:endParaRPr sz="2800">
              <a:latin typeface="Arial"/>
              <a:cs typeface="Arial"/>
            </a:endParaRPr>
          </a:p>
          <a:p>
            <a:pPr marL="302895" marR="73025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  <a:tab pos="3961129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Tomsho, G. (2006).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Guide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 Essentials,</a:t>
            </a:r>
            <a:r>
              <a:rPr sz="2800" i="1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baseline="2552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775" spc="419" baseline="255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Course</a:t>
            </a:r>
            <a:r>
              <a:rPr sz="28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5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Network Media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157" y="82671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5 -</a:t>
            </a:r>
            <a:r>
              <a:rPr sz="1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5.51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7031" y="2606163"/>
            <a:ext cx="66484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Topic 5 –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Network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Media &amp;</a:t>
            </a:r>
            <a:r>
              <a:rPr sz="30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Connectors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8901" y="3912494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019" y="82671"/>
            <a:ext cx="2478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3785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</a:t>
            </a:r>
            <a:r>
              <a:rPr spc="-100" dirty="0"/>
              <a:t> </a:t>
            </a:r>
            <a:r>
              <a:rPr dirty="0"/>
              <a:t>Media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05924"/>
            <a:ext cx="8314690" cy="455866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0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Factors to consider when choosing network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media: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85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Bandwidth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rating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Maximum segment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length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Maximum number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segments per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internetwork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Maximum number of devices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per</a:t>
            </a:r>
            <a:r>
              <a:rPr sz="2600" spc="-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segment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susceptibility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grade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Bend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radius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materials and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insulation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019" y="82671"/>
            <a:ext cx="2478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987"/>
            <a:ext cx="2637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Bandwidth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76701"/>
            <a:ext cx="7928609" cy="4568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1303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analogue systems, this describes the band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frequencies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carry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information.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digital, the number of bits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per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second</a:t>
            </a:r>
            <a:endParaRPr sz="2800">
              <a:latin typeface="Arial"/>
              <a:cs typeface="Arial"/>
            </a:endParaRPr>
          </a:p>
          <a:p>
            <a:pPr marL="290195" marR="5206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Customers demand 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complex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powerful  services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much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higher  bandwidth.</a:t>
            </a:r>
            <a:endParaRPr sz="2800">
              <a:latin typeface="Arial"/>
              <a:cs typeface="Arial"/>
            </a:endParaRPr>
          </a:p>
          <a:p>
            <a:pPr marL="290195" marR="3905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Bandwidth limits of existing technologies have  been expanded: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Older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components can remain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Supports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higher bandwidth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originally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rated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019" y="82671"/>
            <a:ext cx="1670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013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</a:t>
            </a:r>
            <a:r>
              <a:rPr spc="-5" dirty="0"/>
              <a:t>Cable</a:t>
            </a:r>
            <a:r>
              <a:rPr spc="-90" dirty="0"/>
              <a:t> </a:t>
            </a:r>
            <a:r>
              <a:rPr dirty="0"/>
              <a:t>Types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38260" y="82671"/>
            <a:ext cx="7289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5 -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23907"/>
            <a:ext cx="5939155" cy="371411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Carry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physical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 that may</a:t>
            </a:r>
            <a:r>
              <a:rPr sz="28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Electrical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Light pulses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primary cable types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Coaxial</a:t>
            </a:r>
            <a:r>
              <a:rPr sz="2600" b="1" i="1" spc="-2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cable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Twisted-pair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Fibre-optic</a:t>
            </a:r>
            <a:r>
              <a:rPr sz="2600" b="1" i="1" spc="-3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cable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019" y="82671"/>
            <a:ext cx="2478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Media </a:t>
            </a:r>
            <a:r>
              <a:rPr sz="1000" spc="-5" dirty="0">
                <a:latin typeface="Arial"/>
                <a:cs typeface="Arial"/>
              </a:rPr>
              <a:t>&amp; Connectors Topic 5 -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3505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Coaxial</a:t>
            </a:r>
            <a:r>
              <a:rPr spc="-80" dirty="0"/>
              <a:t> </a:t>
            </a:r>
            <a:r>
              <a:rPr spc="-5" dirty="0"/>
              <a:t>Cable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67557"/>
            <a:ext cx="8076565" cy="191897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45"/>
              </a:spcBef>
              <a:buChar char="•"/>
              <a:tabLst>
                <a:tab pos="290195" algn="l"/>
                <a:tab pos="290830" algn="l"/>
              </a:tabLst>
            </a:pPr>
            <a:r>
              <a:rPr sz="2700" dirty="0">
                <a:solidFill>
                  <a:srgbClr val="7F7F7F"/>
                </a:solidFill>
                <a:latin typeface="Arial"/>
                <a:cs typeface="Arial"/>
              </a:rPr>
              <a:t>Was the main </a:t>
            </a: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original </a:t>
            </a:r>
            <a:r>
              <a:rPr sz="2700" dirty="0">
                <a:solidFill>
                  <a:srgbClr val="7F7F7F"/>
                </a:solidFill>
                <a:latin typeface="Arial"/>
                <a:cs typeface="Arial"/>
              </a:rPr>
              <a:t>form </a:t>
            </a: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of network</a:t>
            </a:r>
            <a:r>
              <a:rPr sz="27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7F7F7F"/>
                </a:solidFill>
                <a:latin typeface="Arial"/>
                <a:cs typeface="Arial"/>
              </a:rPr>
              <a:t>cabling</a:t>
            </a:r>
            <a:endParaRPr sz="27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50"/>
              </a:spcBef>
              <a:buChar char="•"/>
              <a:tabLst>
                <a:tab pos="290195" algn="l"/>
                <a:tab pos="290830" algn="l"/>
              </a:tabLst>
            </a:pP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Now</a:t>
            </a:r>
            <a:r>
              <a:rPr sz="27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obsolete</a:t>
            </a:r>
            <a:endParaRPr sz="27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50"/>
              </a:spcBef>
              <a:buChar char="•"/>
              <a:tabLst>
                <a:tab pos="290195" algn="l"/>
                <a:tab pos="290830" algn="l"/>
              </a:tabLst>
            </a:pP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Contains shielding </a:t>
            </a:r>
            <a:r>
              <a:rPr sz="2700" dirty="0">
                <a:solidFill>
                  <a:srgbClr val="7F7F7F"/>
                </a:solidFill>
                <a:latin typeface="Arial"/>
                <a:cs typeface="Arial"/>
              </a:rPr>
              <a:t>- </a:t>
            </a: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protective layer(s) wrapped  around </a:t>
            </a:r>
            <a:r>
              <a:rPr sz="2700" dirty="0">
                <a:solidFill>
                  <a:srgbClr val="7F7F7F"/>
                </a:solidFill>
                <a:latin typeface="Arial"/>
                <a:cs typeface="Arial"/>
              </a:rPr>
              <a:t>cable to </a:t>
            </a: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protect it </a:t>
            </a:r>
            <a:r>
              <a:rPr sz="27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external</a:t>
            </a:r>
            <a:r>
              <a:rPr sz="27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5289" y="3200400"/>
            <a:ext cx="8075554" cy="278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12</TotalTime>
  <Words>2178</Words>
  <Application>Microsoft Office PowerPoint</Application>
  <PresentationFormat>On-screen Show (4:3)</PresentationFormat>
  <Paragraphs>432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Network Media</vt:lpstr>
      <vt:lpstr>Physical Media</vt:lpstr>
      <vt:lpstr>Bandwidth</vt:lpstr>
      <vt:lpstr>Physical Cable Types</vt:lpstr>
      <vt:lpstr>Coaxial Cable</vt:lpstr>
      <vt:lpstr>Twisted Pair Cable</vt:lpstr>
      <vt:lpstr>10BaseT</vt:lpstr>
      <vt:lpstr>UTP Cabling Categories</vt:lpstr>
      <vt:lpstr>Fibre Optic Cable</vt:lpstr>
      <vt:lpstr>Fibre Optic Cable Types</vt:lpstr>
      <vt:lpstr>Fibre Optic Advantages</vt:lpstr>
      <vt:lpstr>Multimode Fibre Optic</vt:lpstr>
      <vt:lpstr>Monomode Fibre Optic</vt:lpstr>
      <vt:lpstr>Wireless Media</vt:lpstr>
      <vt:lpstr>PowerPoint Presentation</vt:lpstr>
      <vt:lpstr>Connectors</vt:lpstr>
      <vt:lpstr>Coaxial Cable Connector</vt:lpstr>
      <vt:lpstr>UTP Connectors</vt:lpstr>
      <vt:lpstr>RJ-11</vt:lpstr>
      <vt:lpstr>RJ-45</vt:lpstr>
      <vt:lpstr>Wiring an RJ-45 Connector</vt:lpstr>
      <vt:lpstr>Fibre Optic Connectors</vt:lpstr>
      <vt:lpstr>FC Connectors</vt:lpstr>
      <vt:lpstr>LC Connectors</vt:lpstr>
      <vt:lpstr>MT-RJ Connectors</vt:lpstr>
      <vt:lpstr>SC Connectors</vt:lpstr>
      <vt:lpstr>ST Connectors</vt:lpstr>
      <vt:lpstr>USB Connectors</vt:lpstr>
      <vt:lpstr>USB 2.0</vt:lpstr>
      <vt:lpstr>NIC</vt:lpstr>
      <vt:lpstr>PowerPoint Presentation</vt:lpstr>
      <vt:lpstr>Selection Criteria</vt:lpstr>
      <vt:lpstr>Small Networks</vt:lpstr>
      <vt:lpstr>Cable Choice</vt:lpstr>
      <vt:lpstr>Installation Standards</vt:lpstr>
      <vt:lpstr>Structured Cabling</vt:lpstr>
      <vt:lpstr>Work Area</vt:lpstr>
      <vt:lpstr>Faceplate &amp; Patch Cable</vt:lpstr>
      <vt:lpstr>Telecommunications Closet</vt:lpstr>
      <vt:lpstr>Horizontal Wiring</vt:lpstr>
      <vt:lpstr>Structured Cabling Max Distances</vt:lpstr>
      <vt:lpstr>Equipment Rooms</vt:lpstr>
      <vt:lpstr>Vertical Cabling</vt:lpstr>
      <vt:lpstr>Entrance Facilities</vt:lpstr>
      <vt:lpstr>Wireless Networks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8</cp:revision>
  <dcterms:created xsi:type="dcterms:W3CDTF">2018-10-03T15:28:12Z</dcterms:created>
  <dcterms:modified xsi:type="dcterms:W3CDTF">2018-10-04T04:52:57Z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