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9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9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0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8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6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3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5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2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8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7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</a:t>
            </a:r>
            <a:r>
              <a:rPr sz="1900" i="1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7: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Wireless Network</a:t>
            </a:r>
            <a:r>
              <a:rPr sz="1900" i="1" spc="2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Hardware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5556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 Print</a:t>
            </a:r>
            <a:r>
              <a:rPr spc="-85" dirty="0"/>
              <a:t> </a:t>
            </a:r>
            <a:r>
              <a:rPr dirty="0"/>
              <a:t>Servers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217534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Allows printers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conveniently shared across a  WiFi network</a:t>
            </a:r>
            <a:endParaRPr sz="2800">
              <a:latin typeface="Arial"/>
              <a:cs typeface="Arial"/>
            </a:endParaRPr>
          </a:p>
          <a:p>
            <a:pPr marL="290195" marR="16510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Usually connected to printers by a network cable,  normally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USB</a:t>
            </a:r>
            <a:endParaRPr sz="2800">
              <a:latin typeface="Arial"/>
              <a:cs typeface="Arial"/>
            </a:endParaRPr>
          </a:p>
          <a:p>
            <a:pPr marL="290195" marR="2730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 to a wireless router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WiFi,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 be joined using an Ethernet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cable</a:t>
            </a:r>
            <a:endParaRPr sz="2800">
              <a:latin typeface="Arial"/>
              <a:cs typeface="Arial"/>
            </a:endParaRPr>
          </a:p>
          <a:p>
            <a:pPr marL="290195" marR="14033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Include a built-in wireless antenna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LED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lights  to indicate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status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838580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 Print Server</a:t>
            </a:r>
            <a:r>
              <a:rPr spc="-70" dirty="0"/>
              <a:t> </a:t>
            </a:r>
            <a:r>
              <a:rPr dirty="0"/>
              <a:t>Advantages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67921" y="1581653"/>
            <a:ext cx="6593840" cy="4037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560" marR="104139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Allows printers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located anywhere,  tied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location of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computers</a:t>
            </a:r>
            <a:endParaRPr sz="2800">
              <a:latin typeface="Arial"/>
              <a:cs typeface="Arial"/>
            </a:endParaRPr>
          </a:p>
          <a:p>
            <a:pPr marL="289560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Does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not require a computer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manage  all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print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jobs,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slow down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its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performance</a:t>
            </a:r>
            <a:endParaRPr sz="2800">
              <a:latin typeface="Arial"/>
              <a:cs typeface="Arial"/>
            </a:endParaRPr>
          </a:p>
          <a:p>
            <a:pPr marL="289560" marR="71564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administrators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change  computer names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other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settings  without having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re-configure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 network printing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settings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32666" y="3141726"/>
            <a:ext cx="2273298" cy="198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3665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 </a:t>
            </a:r>
            <a:r>
              <a:rPr spc="-5" dirty="0"/>
              <a:t>Range</a:t>
            </a:r>
            <a:r>
              <a:rPr spc="-65" dirty="0"/>
              <a:t> </a:t>
            </a:r>
            <a:r>
              <a:rPr dirty="0"/>
              <a:t>Extender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6180455" cy="3183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2260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Increases the distance over which  a WLAN signal can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spread,</a:t>
            </a:r>
            <a:endParaRPr sz="2800">
              <a:latin typeface="Arial"/>
              <a:cs typeface="Arial"/>
            </a:endParaRPr>
          </a:p>
          <a:p>
            <a:pPr marL="290195" marR="5080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overcoming obstacles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enhancing  overall network signal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quality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Several different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forms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available</a:t>
            </a:r>
            <a:endParaRPr sz="2800">
              <a:latin typeface="Arial"/>
              <a:cs typeface="Arial"/>
            </a:endParaRPr>
          </a:p>
          <a:p>
            <a:pPr marL="290195" marR="14922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Also known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"range expanders"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"signal boosters"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75526" y="1989201"/>
            <a:ext cx="2044698" cy="2247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51549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</a:t>
            </a:r>
            <a:r>
              <a:rPr spc="-70" dirty="0"/>
              <a:t> </a:t>
            </a:r>
            <a:r>
              <a:rPr dirty="0"/>
              <a:t>Peripherals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65626"/>
            <a:ext cx="8042275" cy="4227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number of peripheral devices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available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 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 to a network using WiFi or Bluetooth  technology and these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Video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cameras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Game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adapters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Keyboard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Mouse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PDA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Mobile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phone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49695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Bluetooth</a:t>
            </a:r>
            <a:r>
              <a:rPr spc="-50" dirty="0"/>
              <a:t> </a:t>
            </a:r>
            <a:r>
              <a:rPr spc="-5" dirty="0"/>
              <a:t>Hardware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134607"/>
            <a:ext cx="8274050" cy="453644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4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Many items that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 to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peripherals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PDA,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smartphone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Hands free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kits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GPS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USB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Bluetooth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adapters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used for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computers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that</a:t>
            </a:r>
            <a:endParaRPr sz="280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don’t have built in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Bluetooth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Bluetooth access point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connecting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LAN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via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Bluetooth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8083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Bluetooth </a:t>
            </a:r>
            <a:r>
              <a:rPr spc="-5" dirty="0"/>
              <a:t>USB</a:t>
            </a:r>
            <a:r>
              <a:rPr spc="-60" dirty="0"/>
              <a:t> </a:t>
            </a:r>
            <a:r>
              <a:rPr dirty="0"/>
              <a:t>Adapter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843520" cy="3397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92075" indent="-278130">
              <a:lnSpc>
                <a:spcPct val="100000"/>
              </a:lnSpc>
              <a:spcBef>
                <a:spcPts val="9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Dongle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plug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into a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USB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port on your PC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laptop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Comes 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 required to get</a:t>
            </a:r>
            <a:r>
              <a:rPr sz="2800" spc="9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connected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non-Bluetooth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enabled PC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PDA/Smartphone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GPS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Peripherals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03810" y="3860736"/>
            <a:ext cx="1381125" cy="1223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7772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Bluetooth Access</a:t>
            </a:r>
            <a:r>
              <a:rPr spc="-70" dirty="0"/>
              <a:t> </a:t>
            </a:r>
            <a:r>
              <a:rPr dirty="0"/>
              <a:t>Point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216900" cy="2244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transfer data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Bluetooth-enabled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computer or device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connected to the 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LAN</a:t>
            </a:r>
            <a:endParaRPr sz="2800">
              <a:latin typeface="Arial"/>
              <a:cs typeface="Arial"/>
            </a:endParaRPr>
          </a:p>
          <a:p>
            <a:pPr marL="290195" marR="34036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gain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Internet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 through the connected 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LAN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0" y="3573462"/>
            <a:ext cx="2692398" cy="2171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5805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Ad-hoc </a:t>
            </a:r>
            <a:r>
              <a:rPr dirty="0"/>
              <a:t>Wireless</a:t>
            </a:r>
            <a:r>
              <a:rPr spc="-70" dirty="0"/>
              <a:t> </a:t>
            </a:r>
            <a:r>
              <a:rPr spc="-5" dirty="0"/>
              <a:t>Networks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275955" cy="29279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Bluetooth</a:t>
            </a:r>
            <a:endParaRPr sz="2800">
              <a:latin typeface="Arial"/>
              <a:cs typeface="Arial"/>
            </a:endParaRPr>
          </a:p>
          <a:p>
            <a:pPr marL="290195" marR="214629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 connecting directly to each other,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peer-to-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peer network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Generally ok for home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business networks,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“infrastructure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mode”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should</a:t>
            </a:r>
            <a:endParaRPr sz="280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 used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(access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points)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4551045" cy="1881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 7 – Lecture</a:t>
            </a:r>
            <a:r>
              <a:rPr sz="1900" i="1" spc="50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2:</a:t>
            </a:r>
            <a:endParaRPr sz="1900" dirty="0">
              <a:latin typeface="Arial"/>
              <a:cs typeface="Arial"/>
            </a:endParaRPr>
          </a:p>
          <a:p>
            <a:pPr marL="21590" marR="508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Wireless </a:t>
            </a:r>
            <a:r>
              <a:rPr sz="1900" i="1" spc="-10" dirty="0">
                <a:latin typeface="Arial"/>
                <a:cs typeface="Arial"/>
              </a:rPr>
              <a:t>Hardware </a:t>
            </a:r>
            <a:r>
              <a:rPr sz="1900" i="1" spc="-5" dirty="0">
                <a:latin typeface="Arial"/>
                <a:cs typeface="Arial"/>
              </a:rPr>
              <a:t>Selection &amp; </a:t>
            </a:r>
            <a:r>
              <a:rPr sz="1900" i="1" spc="-10" dirty="0">
                <a:latin typeface="Arial"/>
                <a:cs typeface="Arial"/>
              </a:rPr>
              <a:t>Creating </a:t>
            </a:r>
            <a:r>
              <a:rPr sz="1900" i="1" spc="-5" dirty="0">
                <a:latin typeface="Arial"/>
                <a:cs typeface="Arial"/>
              </a:rPr>
              <a:t>a  Wireless</a:t>
            </a:r>
            <a:r>
              <a:rPr sz="1900" i="1" spc="25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Network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65798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 Small Business</a:t>
            </a:r>
            <a:r>
              <a:rPr spc="-110" dirty="0"/>
              <a:t> </a:t>
            </a:r>
            <a:r>
              <a:rPr spc="-5" dirty="0"/>
              <a:t>Network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7996555" cy="4184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assume the network is being built for a  small business, but the key points are relevant to  any size of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business.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create a good network the basic plan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is:</a:t>
            </a:r>
            <a:endParaRPr sz="2800">
              <a:latin typeface="Arial"/>
              <a:cs typeface="Arial"/>
            </a:endParaRPr>
          </a:p>
          <a:p>
            <a:pPr marL="925830" lvl="1" indent="-457834">
              <a:lnSpc>
                <a:spcPct val="100000"/>
              </a:lnSpc>
              <a:spcBef>
                <a:spcPts val="1160"/>
              </a:spcBef>
              <a:buAutoNum type="arabicPeriod"/>
              <a:tabLst>
                <a:tab pos="925194" algn="l"/>
                <a:tab pos="92646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Decide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what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kind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WLAN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needed</a:t>
            </a:r>
            <a:endParaRPr sz="2600">
              <a:latin typeface="Arial"/>
              <a:cs typeface="Arial"/>
            </a:endParaRPr>
          </a:p>
          <a:p>
            <a:pPr marL="925830" marR="92075" lvl="1" indent="-45720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925194" algn="l"/>
                <a:tab pos="92646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Purchase the best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equipment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budget allows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</a:t>
            </a:r>
            <a:endParaRPr sz="2600">
              <a:latin typeface="Arial"/>
              <a:cs typeface="Arial"/>
            </a:endParaRPr>
          </a:p>
          <a:p>
            <a:pPr marL="925830" lvl="1" indent="-457834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925194" algn="l"/>
                <a:tab pos="92646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Install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equipment</a:t>
            </a:r>
            <a:endParaRPr sz="2600">
              <a:latin typeface="Arial"/>
              <a:cs typeface="Arial"/>
            </a:endParaRPr>
          </a:p>
          <a:p>
            <a:pPr marL="925830" lvl="1" indent="-457834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925194" algn="l"/>
                <a:tab pos="92646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Test the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installation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21590" marR="147955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7 – Lecture </a:t>
            </a:r>
            <a:r>
              <a:rPr sz="1900" i="1" spc="-10" dirty="0">
                <a:latin typeface="Arial"/>
                <a:cs typeface="Arial"/>
              </a:rPr>
              <a:t>1:  </a:t>
            </a:r>
            <a:r>
              <a:rPr sz="1900" i="1" spc="-5" dirty="0">
                <a:latin typeface="Arial"/>
                <a:cs typeface="Arial"/>
              </a:rPr>
              <a:t>Wireless Network</a:t>
            </a:r>
            <a:r>
              <a:rPr sz="1900" i="1" spc="10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Hardware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0011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</a:t>
            </a:r>
            <a:r>
              <a:rPr spc="-90" dirty="0"/>
              <a:t> </a:t>
            </a:r>
            <a:r>
              <a:rPr spc="-5" dirty="0"/>
              <a:t>Router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955280" cy="38671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Provides both wireless &amp; wired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connections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Acts as bridge between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WAN</a:t>
            </a:r>
            <a:endParaRPr sz="2800">
              <a:latin typeface="Arial"/>
              <a:cs typeface="Arial"/>
            </a:endParaRPr>
          </a:p>
          <a:p>
            <a:pPr marL="290195" marR="13970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Shares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WAN connection between all networked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Acts as a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DHCP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 allowing each connected  device to have a unique IP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address</a:t>
            </a:r>
            <a:endParaRPr sz="2800">
              <a:latin typeface="Arial"/>
              <a:cs typeface="Arial"/>
            </a:endParaRPr>
          </a:p>
          <a:p>
            <a:pPr marL="290195" marR="70993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Generally contains an embedded firewall for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5279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Choosing </a:t>
            </a:r>
            <a:r>
              <a:rPr dirty="0"/>
              <a:t>a</a:t>
            </a:r>
            <a:r>
              <a:rPr spc="-60" dirty="0"/>
              <a:t> </a:t>
            </a:r>
            <a:r>
              <a:rPr dirty="0"/>
              <a:t>Standard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7901305" cy="4281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226060" indent="-27813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 modern WLAN equipment support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IEEE  802.11n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standard</a:t>
            </a:r>
            <a:endParaRPr sz="2800">
              <a:latin typeface="Arial"/>
              <a:cs typeface="Arial"/>
            </a:endParaRPr>
          </a:p>
          <a:p>
            <a:pPr marL="823594" lvl="1" indent="-354330" algn="just">
              <a:lnSpc>
                <a:spcPct val="100000"/>
              </a:lnSpc>
              <a:spcBef>
                <a:spcPts val="1160"/>
              </a:spcBef>
              <a:buChar char="–"/>
              <a:tabLst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Maximum transfer rate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540Mbps</a:t>
            </a:r>
            <a:endParaRPr sz="2600">
              <a:latin typeface="Arial"/>
              <a:cs typeface="Arial"/>
            </a:endParaRPr>
          </a:p>
          <a:p>
            <a:pPr marL="823594" lvl="1" indent="-354330" algn="just">
              <a:lnSpc>
                <a:spcPct val="100000"/>
              </a:lnSpc>
              <a:spcBef>
                <a:spcPts val="625"/>
              </a:spcBef>
              <a:buChar char="–"/>
              <a:tabLst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Real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rate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less, e.g. interference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6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overhead</a:t>
            </a:r>
            <a:endParaRPr sz="2600">
              <a:latin typeface="Arial"/>
              <a:cs typeface="Arial"/>
            </a:endParaRPr>
          </a:p>
          <a:p>
            <a:pPr marL="290195" marR="5080" indent="-278130" algn="just">
              <a:lnSpc>
                <a:spcPct val="100000"/>
              </a:lnSpc>
              <a:spcBef>
                <a:spcPts val="1290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 standard equipment can usually integrate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older devices connecting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 or g standard, but 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slow down entire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 marR="240665" indent="-27813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Buy n standard – it can be worth upgrading old  equipment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7.22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9850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Choosing Network</a:t>
            </a:r>
            <a:r>
              <a:rPr spc="-55" dirty="0"/>
              <a:t> </a:t>
            </a:r>
            <a:r>
              <a:rPr dirty="0"/>
              <a:t>Adapters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216265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20320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Every computer connecting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your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must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have a wireless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adapter.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Most new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other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 now come  equipped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built-in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adapters.</a:t>
            </a:r>
            <a:endParaRPr sz="2800">
              <a:latin typeface="Arial"/>
              <a:cs typeface="Arial"/>
            </a:endParaRPr>
          </a:p>
          <a:p>
            <a:pPr marL="290195" marR="53911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Servers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other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 usually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make use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built-in network Ethernet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ports.</a:t>
            </a:r>
            <a:endParaRPr sz="2800">
              <a:latin typeface="Arial"/>
              <a:cs typeface="Arial"/>
            </a:endParaRPr>
          </a:p>
          <a:p>
            <a:pPr marL="290195" marR="59817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your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neither, purchase a wireless  adapter card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USB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adapter.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60534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Choosing </a:t>
            </a:r>
            <a:r>
              <a:rPr dirty="0"/>
              <a:t>Access</a:t>
            </a:r>
            <a:r>
              <a:rPr spc="-75" dirty="0"/>
              <a:t> </a:t>
            </a:r>
            <a:r>
              <a:rPr dirty="0"/>
              <a:t>Points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07600"/>
            <a:ext cx="8319770" cy="4487545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4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router typically has four Ethernet ports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Storage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devices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Servers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additional ports are required, purchase additional  access points.</a:t>
            </a:r>
            <a:endParaRPr sz="2800">
              <a:latin typeface="Arial"/>
              <a:cs typeface="Arial"/>
            </a:endParaRPr>
          </a:p>
          <a:p>
            <a:pPr marL="290195" marR="69977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Connecting to a router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another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access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point  gives additional ports and enables you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add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more nodes to your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49079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Know Your</a:t>
            </a:r>
            <a:r>
              <a:rPr spc="-45" dirty="0"/>
              <a:t> </a:t>
            </a:r>
            <a:r>
              <a:rPr spc="-5" dirty="0"/>
              <a:t>Building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7764780" cy="4049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Dense building materials reduce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strength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your wireless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Internal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brick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walls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Water retaining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features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limit the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range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Pipes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Bathroom</a:t>
            </a:r>
            <a:endParaRPr sz="2600">
              <a:latin typeface="Arial"/>
              <a:cs typeface="Arial"/>
            </a:endParaRPr>
          </a:p>
          <a:p>
            <a:pPr marL="290195" marR="869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May need more access points to ensure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fast,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reliable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8729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How Many</a:t>
            </a:r>
            <a:r>
              <a:rPr spc="-70" dirty="0"/>
              <a:t> </a:t>
            </a:r>
            <a:r>
              <a:rPr dirty="0"/>
              <a:t>People?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063230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8166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Number of people using the network is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major  factor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determining number of access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points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Also need adequate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bandwidth</a:t>
            </a:r>
            <a:endParaRPr sz="2800">
              <a:latin typeface="Arial"/>
              <a:cs typeface="Arial"/>
            </a:endParaRPr>
          </a:p>
          <a:p>
            <a:pPr marL="290195" marR="26543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administrator should also be able to  manage multiple access points and balance the  loads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Centrally-managed wireless controller appliances  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dynamically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7167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How Much</a:t>
            </a:r>
            <a:r>
              <a:rPr spc="-75" dirty="0"/>
              <a:t> </a:t>
            </a:r>
            <a:r>
              <a:rPr dirty="0"/>
              <a:t>Power?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02" y="1495700"/>
            <a:ext cx="8041640" cy="33559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Determine the number of points you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need.</a:t>
            </a:r>
            <a:endParaRPr sz="2800">
              <a:latin typeface="Arial"/>
              <a:cs typeface="Arial"/>
            </a:endParaRPr>
          </a:p>
          <a:p>
            <a:pPr marL="290195" marR="140906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Then determine the power requirements  necessary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support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these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points.</a:t>
            </a:r>
            <a:endParaRPr sz="2800">
              <a:latin typeface="Arial"/>
              <a:cs typeface="Arial"/>
            </a:endParaRPr>
          </a:p>
          <a:p>
            <a:pPr marL="290195" marR="14224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 should purchase power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surge protectors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 your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equipment</a:t>
            </a:r>
            <a:endParaRPr sz="2800">
              <a:latin typeface="Arial"/>
              <a:cs typeface="Arial"/>
            </a:endParaRPr>
          </a:p>
          <a:p>
            <a:pPr marL="823594" marR="5080" indent="-353695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the most common cause of equipment failure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r>
              <a:rPr sz="2600" spc="-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 power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surge.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7.27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58077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Locating </a:t>
            </a:r>
            <a:r>
              <a:rPr dirty="0"/>
              <a:t>Access</a:t>
            </a:r>
            <a:r>
              <a:rPr spc="-55" dirty="0"/>
              <a:t> </a:t>
            </a:r>
            <a:r>
              <a:rPr dirty="0"/>
              <a:t>Points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2545"/>
            <a:ext cx="6167755" cy="412305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Don't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settle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prematurely on a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location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Install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central</a:t>
            </a:r>
            <a:r>
              <a:rPr sz="28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location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Avoid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physical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obstructions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Avoid reflective surfaces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Avoid other RF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transmitters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Avoid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electrical</a:t>
            </a:r>
            <a:r>
              <a:rPr sz="28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equipment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Adjust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antennae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Consider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repeaters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7.28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2919" y="213904"/>
            <a:ext cx="8079581" cy="22294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Don't </a:t>
            </a:r>
            <a:r>
              <a:rPr dirty="0"/>
              <a:t>Settle </a:t>
            </a:r>
            <a:r>
              <a:rPr spc="-5" dirty="0"/>
              <a:t>Prematurely </a:t>
            </a:r>
            <a:r>
              <a:rPr dirty="0"/>
              <a:t>on a  </a:t>
            </a:r>
            <a:r>
              <a:rPr spc="-5" dirty="0" smtClean="0"/>
              <a:t>Location</a:t>
            </a:r>
            <a:r>
              <a:rPr lang="en-US" spc="-5" dirty="0" smtClean="0"/>
              <a:t/>
            </a:r>
            <a:br>
              <a:rPr lang="en-US" spc="-5" dirty="0" smtClean="0"/>
            </a:b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854473"/>
            <a:ext cx="7563484" cy="25012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Experiment</a:t>
            </a:r>
            <a:endParaRPr sz="2800" dirty="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Place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device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several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different promising  locations.</a:t>
            </a:r>
            <a:endParaRPr sz="2800" dirty="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most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scientific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way</a:t>
            </a:r>
            <a:endParaRPr sz="2800" dirty="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Simple practical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method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7.29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7710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Install </a:t>
            </a:r>
            <a:r>
              <a:rPr spc="-5" dirty="0"/>
              <a:t>in </a:t>
            </a:r>
            <a:r>
              <a:rPr dirty="0"/>
              <a:t>a </a:t>
            </a:r>
            <a:r>
              <a:rPr spc="-5" dirty="0"/>
              <a:t>Central</a:t>
            </a:r>
            <a:r>
              <a:rPr spc="-45" dirty="0"/>
              <a:t> </a:t>
            </a:r>
            <a:r>
              <a:rPr spc="-5" dirty="0"/>
              <a:t>Location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3230" marR="64071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443230" algn="l"/>
                <a:tab pos="443865" algn="l"/>
              </a:tabLst>
            </a:pPr>
            <a:r>
              <a:rPr spc="-5" dirty="0"/>
              <a:t>For WLANs </a:t>
            </a:r>
            <a:r>
              <a:rPr spc="-10" dirty="0"/>
              <a:t>with </a:t>
            </a:r>
            <a:r>
              <a:rPr spc="-5" dirty="0"/>
              <a:t>multiple wireless clients, find a  good compromise</a:t>
            </a:r>
            <a:r>
              <a:rPr spc="40" dirty="0"/>
              <a:t> </a:t>
            </a:r>
            <a:r>
              <a:rPr spc="-5" dirty="0"/>
              <a:t>position.</a:t>
            </a:r>
          </a:p>
          <a:p>
            <a:pPr marL="443230" marR="39687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3230" algn="l"/>
                <a:tab pos="443865" algn="l"/>
              </a:tabLst>
            </a:pPr>
            <a:r>
              <a:rPr spc="-5" dirty="0"/>
              <a:t>Clients too far </a:t>
            </a:r>
            <a:r>
              <a:rPr spc="-10" dirty="0"/>
              <a:t>away </a:t>
            </a:r>
            <a:r>
              <a:rPr dirty="0"/>
              <a:t>from </a:t>
            </a:r>
            <a:r>
              <a:rPr spc="-5" dirty="0"/>
              <a:t>the </a:t>
            </a:r>
            <a:r>
              <a:rPr dirty="0"/>
              <a:t>base </a:t>
            </a:r>
            <a:r>
              <a:rPr spc="-5" dirty="0"/>
              <a:t>station will  manage only 10% - 50% the bandwidth of clients  nearby to</a:t>
            </a:r>
            <a:r>
              <a:rPr spc="15" dirty="0"/>
              <a:t> </a:t>
            </a:r>
            <a:r>
              <a:rPr spc="-10" dirty="0"/>
              <a:t>it</a:t>
            </a:r>
          </a:p>
          <a:p>
            <a:pPr marL="443230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3230" algn="l"/>
                <a:tab pos="443865" algn="l"/>
              </a:tabLst>
            </a:pPr>
            <a:r>
              <a:rPr spc="-5" dirty="0"/>
              <a:t>You </a:t>
            </a:r>
            <a:r>
              <a:rPr dirty="0"/>
              <a:t>might </a:t>
            </a:r>
            <a:r>
              <a:rPr spc="-5" dirty="0"/>
              <a:t>need to sacrifice the network  performance of one client for the good of the </a:t>
            </a:r>
            <a:r>
              <a:rPr dirty="0"/>
              <a:t>rest </a:t>
            </a:r>
            <a:r>
              <a:rPr spc="-10" dirty="0"/>
              <a:t>of  </a:t>
            </a:r>
            <a:r>
              <a:rPr spc="-5" dirty="0"/>
              <a:t>the</a:t>
            </a:r>
            <a:r>
              <a:rPr spc="5" dirty="0"/>
              <a:t> </a:t>
            </a:r>
            <a:r>
              <a:rPr spc="-5" dirty="0"/>
              <a:t>network.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7222" y="82671"/>
            <a:ext cx="23698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279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Scope </a:t>
            </a:r>
            <a:r>
              <a:rPr spc="-5" dirty="0"/>
              <a:t>and</a:t>
            </a:r>
            <a:r>
              <a:rPr spc="-65" dirty="0"/>
              <a:t> </a:t>
            </a:r>
            <a:r>
              <a:rPr spc="-5" dirty="0"/>
              <a:t>Coverage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4914900" cy="211391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</a:t>
            </a:r>
            <a:r>
              <a:rPr sz="3000" i="1" spc="-1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cover:</a:t>
            </a:r>
            <a:endParaRPr sz="30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network</a:t>
            </a:r>
            <a:r>
              <a:rPr sz="28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hardware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hardware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selection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Creating a wireless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9583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Avoid Physical</a:t>
            </a:r>
            <a:r>
              <a:rPr spc="-65" dirty="0"/>
              <a:t> </a:t>
            </a:r>
            <a:r>
              <a:rPr dirty="0"/>
              <a:t>Obstructions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32470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Barriers along the "line of sight" between client and  base station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degrade the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</a:t>
            </a:r>
            <a:endParaRPr sz="2800">
              <a:latin typeface="Arial"/>
              <a:cs typeface="Arial"/>
            </a:endParaRPr>
          </a:p>
          <a:p>
            <a:pPr marL="290195" marR="125158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Plaster or brick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walls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tend to have the most  negative impact</a:t>
            </a:r>
            <a:endParaRPr sz="2800">
              <a:latin typeface="Arial"/>
              <a:cs typeface="Arial"/>
            </a:endParaRPr>
          </a:p>
          <a:p>
            <a:pPr marL="290195" marR="24066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Any obstruction including cabinets or furniture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weaken the signal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some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degree</a:t>
            </a:r>
            <a:endParaRPr sz="2800">
              <a:latin typeface="Arial"/>
              <a:cs typeface="Arial"/>
            </a:endParaRPr>
          </a:p>
          <a:p>
            <a:pPr marL="290195" marR="47180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Obstructions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tend 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lie close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floor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level –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install access point or router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near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ceiling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3963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Avoid Reflective</a:t>
            </a:r>
            <a:r>
              <a:rPr spc="-95" dirty="0"/>
              <a:t> </a:t>
            </a:r>
            <a:r>
              <a:rPr dirty="0"/>
              <a:t>Surfaces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3907"/>
            <a:ext cx="6854190" cy="364617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Some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Wi-Fi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signals literally bounce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off: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Windows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Mirrors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Metal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filing cabinets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Stainless steel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counters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7F7F7F"/>
              </a:buClr>
              <a:buFont typeface="Arial"/>
              <a:buChar char="–"/>
            </a:pPr>
            <a:endParaRPr sz="2900">
              <a:latin typeface="Times New Roman"/>
              <a:cs typeface="Times New Roman"/>
            </a:endParaRPr>
          </a:p>
          <a:p>
            <a:pPr marL="290195" indent="-278130">
              <a:lnSpc>
                <a:spcPct val="100000"/>
              </a:lnSpc>
              <a:spcBef>
                <a:spcPts val="170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Reduces network range and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performance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7.32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1424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Avoid </a:t>
            </a:r>
            <a:r>
              <a:rPr spc="-5" dirty="0"/>
              <a:t>Other </a:t>
            </a:r>
            <a:r>
              <a:rPr dirty="0"/>
              <a:t>RF</a:t>
            </a:r>
            <a:r>
              <a:rPr spc="-10" dirty="0"/>
              <a:t> </a:t>
            </a:r>
            <a:r>
              <a:rPr spc="-5" dirty="0"/>
              <a:t>Transmitters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197215" cy="3390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At least 1m away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other appliances that send  wireless signals in the same frequency range,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e.g.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Microwave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ovens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Cordless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telephones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7F7F7F"/>
              </a:buClr>
              <a:buFont typeface="Arial"/>
              <a:buChar char="–"/>
            </a:pPr>
            <a:endParaRPr sz="2900">
              <a:latin typeface="Times New Roman"/>
              <a:cs typeface="Times New Roman"/>
            </a:endParaRPr>
          </a:p>
          <a:p>
            <a:pPr marL="290195" marR="201930" indent="-278130">
              <a:lnSpc>
                <a:spcPct val="100000"/>
              </a:lnSpc>
              <a:spcBef>
                <a:spcPts val="170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Any appliance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transmits in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same general  range can generate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interference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6757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Avoid Electrical</a:t>
            </a:r>
            <a:r>
              <a:rPr spc="-85" dirty="0"/>
              <a:t> </a:t>
            </a:r>
            <a:r>
              <a:rPr dirty="0"/>
              <a:t>Equipment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6733540" cy="2373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Other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electrical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equipment may generate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interference: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Electric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fans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Motors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Flourescent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lighting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7.34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1300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Adjust</a:t>
            </a:r>
            <a:r>
              <a:rPr spc="-75" dirty="0"/>
              <a:t> </a:t>
            </a:r>
            <a:r>
              <a:rPr dirty="0"/>
              <a:t>Antennae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62950" cy="2756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Antennas on wireless access points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routers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usually be rotated or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re-pointed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fine tune the  signal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marR="1574165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Equipment suppliers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normally include  instructions on how to do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9974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Consider</a:t>
            </a:r>
            <a:r>
              <a:rPr spc="-60" dirty="0"/>
              <a:t> </a:t>
            </a:r>
            <a:r>
              <a:rPr spc="-5" dirty="0"/>
              <a:t>Repeaters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266940" cy="2373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you cannot find a suitable location for your  wireless gear,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there are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alternatives: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Upgrade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base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station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antenna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Install a Wi-Fi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repeater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 extra access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points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7.36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4075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Public </a:t>
            </a:r>
            <a:r>
              <a:rPr spc="-5" dirty="0"/>
              <a:t>or</a:t>
            </a:r>
            <a:r>
              <a:rPr spc="-80" dirty="0"/>
              <a:t> </a:t>
            </a:r>
            <a:r>
              <a:rPr dirty="0"/>
              <a:t>Private?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3907"/>
            <a:ext cx="8073390" cy="391414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Decide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 wish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provide:</a:t>
            </a:r>
            <a:endParaRPr sz="2800">
              <a:latin typeface="Arial"/>
              <a:cs typeface="Arial"/>
            </a:endParaRPr>
          </a:p>
          <a:p>
            <a:pPr marL="823594" marR="737235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Mobile 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wireless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access for you and your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employees</a:t>
            </a:r>
            <a:endParaRPr sz="2600">
              <a:latin typeface="Arial"/>
              <a:cs typeface="Arial"/>
            </a:endParaRPr>
          </a:p>
          <a:p>
            <a:pPr marL="823594" marR="422909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Or convenient guest access for customers</a:t>
            </a:r>
            <a:r>
              <a:rPr sz="2600" spc="-1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 business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associates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7F7F7F"/>
              </a:buClr>
              <a:buFont typeface="Arial"/>
              <a:buChar char="–"/>
            </a:pPr>
            <a:endParaRPr sz="2900">
              <a:latin typeface="Times New Roman"/>
              <a:cs typeface="Times New Roman"/>
            </a:endParaRPr>
          </a:p>
          <a:p>
            <a:pPr marL="290195" marR="5080" indent="-278130">
              <a:lnSpc>
                <a:spcPct val="100000"/>
              </a:lnSpc>
              <a:spcBef>
                <a:spcPts val="170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Different types of security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access controls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each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7.37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9950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Internal Private</a:t>
            </a:r>
            <a:r>
              <a:rPr spc="-60" dirty="0"/>
              <a:t> </a:t>
            </a:r>
            <a:r>
              <a:rPr spc="-5" dirty="0"/>
              <a:t>Network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157209" cy="2927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Planning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logistics of connecting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your wired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Develop ID and authentication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procedures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Create a well-defined acceptable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policy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Create a user training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program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Adapting internal firewall for wireless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access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7.38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7541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Public</a:t>
            </a:r>
            <a:r>
              <a:rPr spc="-80" dirty="0"/>
              <a:t> </a:t>
            </a:r>
            <a:r>
              <a:rPr spc="-5" dirty="0"/>
              <a:t>Network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13420" cy="3707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Develop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system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that automatically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takes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users to  a log-in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page</a:t>
            </a:r>
            <a:endParaRPr sz="2800">
              <a:latin typeface="Arial"/>
              <a:cs typeface="Arial"/>
            </a:endParaRPr>
          </a:p>
          <a:p>
            <a:pPr marL="823594" marR="255270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Clearly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states what can 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what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cannot be done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while using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this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gateway</a:t>
            </a:r>
            <a:endParaRPr sz="2600">
              <a:latin typeface="Arial"/>
              <a:cs typeface="Arial"/>
            </a:endParaRPr>
          </a:p>
          <a:p>
            <a:pPr marL="823594" marR="57785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Enter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 email address as an acknowledgement of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these public-use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policies</a:t>
            </a:r>
            <a:endParaRPr sz="2600">
              <a:latin typeface="Arial"/>
              <a:cs typeface="Arial"/>
            </a:endParaRPr>
          </a:p>
          <a:p>
            <a:pPr marL="290195" marR="95631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Work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that can lock users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out 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specific websites,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7.39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7765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Securing Your</a:t>
            </a:r>
            <a:r>
              <a:rPr spc="-65" dirty="0"/>
              <a:t> </a:t>
            </a:r>
            <a:r>
              <a:rPr spc="-5" dirty="0"/>
              <a:t>Network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15959" cy="36785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Have you ever searched for 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unsecured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 network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when away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home or</a:t>
            </a:r>
            <a:r>
              <a:rPr sz="2800" spc="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college?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Keeping the wireless network safe is a top</a:t>
            </a:r>
            <a:r>
              <a:rPr sz="2800" spc="9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priority</a:t>
            </a:r>
            <a:endParaRPr sz="2800">
              <a:latin typeface="Arial"/>
              <a:cs typeface="Arial"/>
            </a:endParaRPr>
          </a:p>
          <a:p>
            <a:pPr marL="823594" marR="833755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Avoid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using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obsolete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protocols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wireless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security,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like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WEP (Wired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Equivalent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Privacy)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WPA (Wi-Fi Protected Access)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r>
              <a:rPr sz="2600" spc="-9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better</a:t>
            </a:r>
            <a:endParaRPr sz="2600">
              <a:latin typeface="Arial"/>
              <a:cs typeface="Arial"/>
            </a:endParaRPr>
          </a:p>
          <a:p>
            <a:pPr marL="823594" marR="996315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WPA2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even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better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will help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safeguard  against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hackers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7222" y="82671"/>
            <a:ext cx="23698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9060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Learning</a:t>
            </a:r>
            <a:r>
              <a:rPr spc="-60" dirty="0"/>
              <a:t> </a:t>
            </a:r>
            <a:r>
              <a:rPr dirty="0"/>
              <a:t>Outcomes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8416925" cy="347916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By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the end of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topic,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students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 be able</a:t>
            </a:r>
            <a:r>
              <a:rPr sz="3000" i="1" spc="-8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to:</a:t>
            </a:r>
            <a:endParaRPr sz="30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Select the hardware component of a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448309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Configure the hardware components for a wireless  network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Test the connectivity of a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448309" marR="16383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Troubleshoot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client-side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connectivity issues using  appropriate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tools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58253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Troubleshooting Your</a:t>
            </a:r>
            <a:r>
              <a:rPr spc="-50" dirty="0"/>
              <a:t> </a:t>
            </a:r>
            <a:r>
              <a:rPr spc="-5" dirty="0"/>
              <a:t>Network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319770" cy="254508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Requires a logical approach as for wired</a:t>
            </a:r>
            <a:r>
              <a:rPr sz="2800" spc="9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three main areas where problems</a:t>
            </a:r>
            <a:r>
              <a:rPr sz="2800" spc="114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occur: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Workstation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issues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Access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point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issues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Server/infrastructure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issues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7.41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3018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Workstation/AP</a:t>
            </a:r>
            <a:r>
              <a:rPr spc="-45" dirty="0"/>
              <a:t> </a:t>
            </a:r>
            <a:r>
              <a:rPr spc="-5" dirty="0"/>
              <a:t>interface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173084" cy="3549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70561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a workstation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problem, is it that  workstation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alone?</a:t>
            </a:r>
            <a:endParaRPr sz="2800">
              <a:latin typeface="Arial"/>
              <a:cs typeface="Arial"/>
            </a:endParaRPr>
          </a:p>
          <a:p>
            <a:pPr marL="290195" marR="375920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only one workstation has a problem and other  workstations function, the problem is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workstation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the problem is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 workstations, the problem  lies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access</a:t>
            </a:r>
            <a:r>
              <a:rPr sz="2800" b="1" i="1" spc="4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point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7.42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0485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AP/Wired </a:t>
            </a:r>
            <a:r>
              <a:rPr spc="-5" dirty="0"/>
              <a:t>LAN</a:t>
            </a:r>
            <a:r>
              <a:rPr spc="-60" dirty="0"/>
              <a:t> </a:t>
            </a:r>
            <a:r>
              <a:rPr spc="-5" dirty="0"/>
              <a:t>interface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289290" cy="3549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37592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wired workstation to ping the access point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problem.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ping is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successful,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problem is likely to lie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wired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 marR="395605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ping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unsuccessful, then the AP is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connected and there is a problem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AP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wired connection from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7.43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884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References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9110" y="1581653"/>
            <a:ext cx="7554595" cy="2244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 marR="177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302895" algn="l"/>
                <a:tab pos="3035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Lowe, D. (2009).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Networking for Dummies,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9</a:t>
            </a:r>
            <a:r>
              <a:rPr sz="2775" baseline="25525" dirty="0">
                <a:solidFill>
                  <a:srgbClr val="7F7F7F"/>
                </a:solidFill>
                <a:latin typeface="Arial"/>
                <a:cs typeface="Arial"/>
              </a:rPr>
              <a:t>th </a:t>
            </a:r>
            <a:r>
              <a:rPr sz="18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edition. John Wiley &amp;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Sons.</a:t>
            </a:r>
            <a:endParaRPr sz="2800">
              <a:latin typeface="Arial"/>
              <a:cs typeface="Arial"/>
            </a:endParaRPr>
          </a:p>
          <a:p>
            <a:pPr marL="302895" marR="5187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02895" algn="l"/>
                <a:tab pos="3035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Rackley,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S.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(2007).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Wireless Networking  Technology: From Principles to Successful  Implementation.</a:t>
            </a:r>
            <a:r>
              <a:rPr sz="2800" i="1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Newnes.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7119" y="82671"/>
            <a:ext cx="243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Wireless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Network Hardware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Topic 7 -</a:t>
            </a:r>
            <a:r>
              <a:rPr sz="10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7.44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Topic 7 – </a:t>
            </a:r>
            <a:r>
              <a:rPr spc="-5" dirty="0"/>
              <a:t>Wireless Network</a:t>
            </a:r>
            <a:r>
              <a:rPr spc="-100" dirty="0"/>
              <a:t> </a:t>
            </a:r>
            <a:r>
              <a:rPr spc="-5" dirty="0"/>
              <a:t>Hardware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8902" y="3912494"/>
            <a:ext cx="22663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25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Questions?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7222" y="82671"/>
            <a:ext cx="23698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6532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</a:t>
            </a:r>
            <a:r>
              <a:rPr spc="-85" dirty="0"/>
              <a:t> </a:t>
            </a:r>
            <a:r>
              <a:rPr spc="-5" dirty="0"/>
              <a:t>Networks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3230" marR="1964689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443230" algn="l"/>
                <a:tab pos="443865" algn="l"/>
              </a:tabLst>
            </a:pPr>
            <a:r>
              <a:rPr spc="-5" dirty="0"/>
              <a:t>Physical cabling replaced </a:t>
            </a:r>
            <a:r>
              <a:rPr spc="-10" dirty="0"/>
              <a:t>with </a:t>
            </a:r>
            <a:r>
              <a:rPr spc="-5" dirty="0"/>
              <a:t>wireless  connections</a:t>
            </a:r>
          </a:p>
          <a:p>
            <a:pPr marL="44323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3230" algn="l"/>
                <a:tab pos="443865" algn="l"/>
              </a:tabLst>
            </a:pPr>
            <a:r>
              <a:rPr spc="-5" dirty="0"/>
              <a:t>Still</a:t>
            </a:r>
            <a:r>
              <a:rPr spc="5" dirty="0"/>
              <a:t> </a:t>
            </a:r>
            <a:r>
              <a:rPr spc="-5" dirty="0"/>
              <a:t>require:</a:t>
            </a:r>
          </a:p>
          <a:p>
            <a:pPr marL="976630" lvl="1" indent="-354330">
              <a:lnSpc>
                <a:spcPct val="100000"/>
              </a:lnSpc>
              <a:spcBef>
                <a:spcPts val="1160"/>
              </a:spcBef>
              <a:buFont typeface="Arial"/>
              <a:buChar char="–"/>
              <a:tabLst>
                <a:tab pos="976630" algn="l"/>
                <a:tab pos="977265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Workstations</a:t>
            </a:r>
            <a:endParaRPr sz="2600">
              <a:latin typeface="Arial"/>
              <a:cs typeface="Arial"/>
            </a:endParaRPr>
          </a:p>
          <a:p>
            <a:pPr marL="976630" lvl="1" indent="-354330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976630" algn="l"/>
                <a:tab pos="977265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Peripherals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(but may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be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wireless)</a:t>
            </a:r>
            <a:endParaRPr sz="2600">
              <a:latin typeface="Arial"/>
              <a:cs typeface="Arial"/>
            </a:endParaRPr>
          </a:p>
          <a:p>
            <a:pPr marL="44323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443230" algn="l"/>
                <a:tab pos="443865" algn="l"/>
              </a:tabLst>
            </a:pPr>
            <a:r>
              <a:rPr spc="-5" dirty="0"/>
              <a:t>More </a:t>
            </a:r>
            <a:r>
              <a:rPr dirty="0"/>
              <a:t>flexible </a:t>
            </a:r>
            <a:r>
              <a:rPr spc="-5" dirty="0"/>
              <a:t>in </a:t>
            </a:r>
            <a:r>
              <a:rPr dirty="0"/>
              <a:t>terms </a:t>
            </a:r>
            <a:r>
              <a:rPr spc="-5" dirty="0"/>
              <a:t>of workstation</a:t>
            </a:r>
            <a:r>
              <a:rPr spc="20" dirty="0"/>
              <a:t> </a:t>
            </a:r>
            <a:r>
              <a:rPr spc="-5" dirty="0"/>
              <a:t>placement</a:t>
            </a:r>
          </a:p>
          <a:p>
            <a:pPr marL="443230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3230" algn="l"/>
                <a:tab pos="443865" algn="l"/>
              </a:tabLst>
            </a:pPr>
            <a:r>
              <a:rPr spc="-5" dirty="0"/>
              <a:t>Requires some hardware </a:t>
            </a:r>
            <a:r>
              <a:rPr dirty="0"/>
              <a:t>that </a:t>
            </a:r>
            <a:r>
              <a:rPr spc="-5" dirty="0"/>
              <a:t>is specific to wireless  networks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7222" y="82671"/>
            <a:ext cx="23698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2811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</a:t>
            </a:r>
            <a:r>
              <a:rPr spc="-90" dirty="0"/>
              <a:t> </a:t>
            </a:r>
            <a:r>
              <a:rPr spc="-5" dirty="0"/>
              <a:t>Routers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6183630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38544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Support computers configured with </a:t>
            </a:r>
            <a:r>
              <a:rPr sz="2800" spc="-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wireless network 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adapters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(see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later)</a:t>
            </a:r>
            <a:endParaRPr sz="2800">
              <a:latin typeface="Arial"/>
              <a:cs typeface="Arial"/>
            </a:endParaRPr>
          </a:p>
          <a:p>
            <a:pPr marL="290195" marR="91821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Contain network switch to allow  connection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via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Ethernet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cable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 cable modem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DSL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Internet  connections to be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shared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May include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built-in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88130" y="2060573"/>
            <a:ext cx="2376549" cy="2870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7222" y="82671"/>
            <a:ext cx="23698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58369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 Access</a:t>
            </a:r>
            <a:r>
              <a:rPr spc="-85" dirty="0"/>
              <a:t> </a:t>
            </a:r>
            <a:r>
              <a:rPr dirty="0"/>
              <a:t>Points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79789"/>
            <a:ext cx="8255000" cy="335470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May join wireless clients to wired Ethernet</a:t>
            </a:r>
            <a:r>
              <a:rPr sz="2800" spc="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May connect to another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access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point, or to a wired  Ethernet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router</a:t>
            </a:r>
            <a:endParaRPr sz="2800">
              <a:latin typeface="Arial"/>
              <a:cs typeface="Arial"/>
            </a:endParaRPr>
          </a:p>
          <a:p>
            <a:pPr marL="290195" marR="85344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home networking, can be used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extend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 network based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wired broadband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router</a:t>
            </a:r>
            <a:endParaRPr sz="2800">
              <a:latin typeface="Arial"/>
              <a:cs typeface="Arial"/>
            </a:endParaRPr>
          </a:p>
          <a:p>
            <a:pPr marL="290195" marR="84772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Clients can join the home network without 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re-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configuring connections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87889" y="4076636"/>
            <a:ext cx="2984501" cy="1865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7222" y="82671"/>
            <a:ext cx="23698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06590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Business</a:t>
            </a:r>
            <a:r>
              <a:rPr spc="-95" dirty="0"/>
              <a:t> </a:t>
            </a:r>
            <a:r>
              <a:rPr dirty="0"/>
              <a:t>WLAN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3230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443230" algn="l"/>
                <a:tab pos="443865" algn="l"/>
              </a:tabLst>
            </a:pPr>
            <a:r>
              <a:rPr spc="-5" dirty="0"/>
              <a:t>Wireless access points are commonly used in large  office buildings to create one</a:t>
            </a:r>
            <a:r>
              <a:rPr spc="75" dirty="0"/>
              <a:t> </a:t>
            </a:r>
            <a:r>
              <a:rPr spc="-5" dirty="0"/>
              <a:t>WLAN.</a:t>
            </a:r>
          </a:p>
          <a:p>
            <a:pPr marL="443230" marR="79756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3230" algn="l"/>
                <a:tab pos="443865" algn="l"/>
              </a:tabLst>
            </a:pPr>
            <a:r>
              <a:rPr spc="-5" dirty="0"/>
              <a:t>Each access point typically supports up to 255  client </a:t>
            </a:r>
            <a:r>
              <a:rPr dirty="0"/>
              <a:t>computers.</a:t>
            </a:r>
          </a:p>
          <a:p>
            <a:pPr marL="443230" marR="12496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3230" algn="l"/>
                <a:tab pos="443865" algn="l"/>
              </a:tabLst>
            </a:pPr>
            <a:r>
              <a:rPr spc="-5" dirty="0"/>
              <a:t>By connecting </a:t>
            </a:r>
            <a:r>
              <a:rPr dirty="0"/>
              <a:t>access </a:t>
            </a:r>
            <a:r>
              <a:rPr spc="-5" dirty="0"/>
              <a:t>points to each other,  thousands </a:t>
            </a:r>
            <a:r>
              <a:rPr dirty="0"/>
              <a:t>of </a:t>
            </a:r>
            <a:r>
              <a:rPr spc="-5" dirty="0"/>
              <a:t>access points </a:t>
            </a:r>
            <a:r>
              <a:rPr dirty="0"/>
              <a:t>can be</a:t>
            </a:r>
            <a:r>
              <a:rPr spc="-35" dirty="0"/>
              <a:t> </a:t>
            </a:r>
            <a:r>
              <a:rPr dirty="0"/>
              <a:t>created.</a:t>
            </a:r>
          </a:p>
          <a:p>
            <a:pPr marL="443230" marR="65976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3230" algn="l"/>
                <a:tab pos="443865" algn="l"/>
              </a:tabLst>
            </a:pPr>
            <a:r>
              <a:rPr spc="-5" dirty="0"/>
              <a:t>Client </a:t>
            </a:r>
            <a:r>
              <a:rPr dirty="0"/>
              <a:t>computers </a:t>
            </a:r>
            <a:r>
              <a:rPr spc="-5" dirty="0"/>
              <a:t>may </a:t>
            </a:r>
            <a:r>
              <a:rPr dirty="0"/>
              <a:t>move or </a:t>
            </a:r>
            <a:r>
              <a:rPr spc="-5" dirty="0"/>
              <a:t>"roam" between  each of </a:t>
            </a:r>
            <a:r>
              <a:rPr dirty="0"/>
              <a:t>these </a:t>
            </a:r>
            <a:r>
              <a:rPr spc="-5" dirty="0"/>
              <a:t>access points as</a:t>
            </a:r>
            <a:r>
              <a:rPr spc="5" dirty="0"/>
              <a:t> </a:t>
            </a:r>
            <a:r>
              <a:rPr spc="-5" dirty="0"/>
              <a:t>needed.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7222" y="82671"/>
            <a:ext cx="23698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7 -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7.9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78277"/>
            <a:ext cx="67671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 </a:t>
            </a:r>
            <a:r>
              <a:rPr spc="-5" dirty="0"/>
              <a:t>Network</a:t>
            </a:r>
            <a:r>
              <a:rPr spc="-75" dirty="0"/>
              <a:t> </a:t>
            </a:r>
            <a:r>
              <a:rPr dirty="0"/>
              <a:t>Adapters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8968" y="1208298"/>
            <a:ext cx="8455025" cy="460629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89560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 a computing device to join a wireless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LAN</a:t>
            </a:r>
            <a:endParaRPr sz="280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Contain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built-in radio transmitter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receiver</a:t>
            </a:r>
            <a:endParaRPr sz="280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Exist in different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forms:</a:t>
            </a:r>
            <a:endParaRPr sz="2800">
              <a:latin typeface="Arial"/>
              <a:cs typeface="Arial"/>
            </a:endParaRPr>
          </a:p>
          <a:p>
            <a:pPr marL="649605" marR="5080" lvl="1" indent="-280670">
              <a:lnSpc>
                <a:spcPct val="100000"/>
              </a:lnSpc>
              <a:spcBef>
                <a:spcPts val="1160"/>
              </a:spcBef>
              <a:buFont typeface="Arial"/>
              <a:buChar char="–"/>
              <a:tabLst>
                <a:tab pos="650240" algn="l"/>
              </a:tabLst>
            </a:pPr>
            <a:r>
              <a:rPr sz="2500" b="1" i="1" spc="-5" dirty="0">
                <a:solidFill>
                  <a:srgbClr val="89A451"/>
                </a:solidFill>
                <a:latin typeface="Arial"/>
                <a:cs typeface="Arial"/>
              </a:rPr>
              <a:t>PCI wireless adapters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add-in cards designed for 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installation inside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a desktop computer having a PCI</a:t>
            </a:r>
            <a:r>
              <a:rPr sz="25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bus</a:t>
            </a:r>
            <a:endParaRPr sz="2500">
              <a:latin typeface="Arial"/>
              <a:cs typeface="Arial"/>
            </a:endParaRPr>
          </a:p>
          <a:p>
            <a:pPr marL="649605" marR="330200" lvl="1" indent="-28067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650240" algn="l"/>
              </a:tabLst>
            </a:pPr>
            <a:r>
              <a:rPr sz="2500" b="1" i="1" spc="-5" dirty="0">
                <a:solidFill>
                  <a:srgbClr val="89A451"/>
                </a:solidFill>
                <a:latin typeface="Arial"/>
                <a:cs typeface="Arial"/>
              </a:rPr>
              <a:t>USB wireless adapters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connect to the external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USB 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port</a:t>
            </a:r>
            <a:endParaRPr sz="2500">
              <a:latin typeface="Arial"/>
              <a:cs typeface="Arial"/>
            </a:endParaRPr>
          </a:p>
          <a:p>
            <a:pPr marL="649605" marR="349885" lvl="1" indent="-28067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650240" algn="l"/>
              </a:tabLst>
            </a:pPr>
            <a:r>
              <a:rPr sz="2500" b="1" i="1" spc="-5" dirty="0">
                <a:solidFill>
                  <a:srgbClr val="89A451"/>
                </a:solidFill>
                <a:latin typeface="Arial"/>
                <a:cs typeface="Arial"/>
              </a:rPr>
              <a:t>PC </a:t>
            </a:r>
            <a:r>
              <a:rPr sz="2500" b="1" i="1" spc="-10" dirty="0">
                <a:solidFill>
                  <a:srgbClr val="89A451"/>
                </a:solidFill>
                <a:latin typeface="Arial"/>
                <a:cs typeface="Arial"/>
              </a:rPr>
              <a:t>Card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500" b="1" i="1" spc="-10" dirty="0">
                <a:solidFill>
                  <a:srgbClr val="89A451"/>
                </a:solidFill>
                <a:latin typeface="Arial"/>
                <a:cs typeface="Arial"/>
              </a:rPr>
              <a:t>PCMCIA </a:t>
            </a:r>
            <a:r>
              <a:rPr sz="2500" b="1" i="1" spc="-5" dirty="0">
                <a:solidFill>
                  <a:srgbClr val="89A451"/>
                </a:solidFill>
                <a:latin typeface="Arial"/>
                <a:cs typeface="Arial"/>
              </a:rPr>
              <a:t>wireless adapters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insert into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a  narrow open bay on a notebook</a:t>
            </a:r>
            <a:r>
              <a:rPr sz="25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computer</a:t>
            </a:r>
            <a:endParaRPr sz="2500">
              <a:latin typeface="Arial"/>
              <a:cs typeface="Arial"/>
            </a:endParaRPr>
          </a:p>
          <a:p>
            <a:pPr marL="649605" lvl="1" indent="-281305">
              <a:lnSpc>
                <a:spcPct val="100000"/>
              </a:lnSpc>
              <a:spcBef>
                <a:spcPts val="600"/>
              </a:spcBef>
              <a:buChar char="–"/>
              <a:tabLst>
                <a:tab pos="650240" algn="l"/>
              </a:tabLst>
            </a:pP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Most modern computers have inbuilt</a:t>
            </a:r>
            <a:r>
              <a:rPr sz="25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adapters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3</TotalTime>
  <Words>2065</Words>
  <Application>Microsoft Office PowerPoint</Application>
  <PresentationFormat>On-screen Show (4:3)</PresentationFormat>
  <Paragraphs>323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 Light</vt:lpstr>
      <vt:lpstr>Times New Roman</vt:lpstr>
      <vt:lpstr>Metropolitan</vt:lpstr>
      <vt:lpstr>PowerPoint Presentation</vt:lpstr>
      <vt:lpstr>PowerPoint Presentation</vt:lpstr>
      <vt:lpstr>Scope and Coverage</vt:lpstr>
      <vt:lpstr>Learning Outcomes</vt:lpstr>
      <vt:lpstr>Wireless Networks</vt:lpstr>
      <vt:lpstr>Wireless Routers</vt:lpstr>
      <vt:lpstr>Wireless Access Points</vt:lpstr>
      <vt:lpstr>Business WLAN</vt:lpstr>
      <vt:lpstr>Wireless Network Adapters</vt:lpstr>
      <vt:lpstr>Wireless Print Servers</vt:lpstr>
      <vt:lpstr>Wireless Print Server Advantages</vt:lpstr>
      <vt:lpstr>Wireless Range Extender</vt:lpstr>
      <vt:lpstr>Wireless Peripherals</vt:lpstr>
      <vt:lpstr>Bluetooth Hardware</vt:lpstr>
      <vt:lpstr>Bluetooth USB Adapter</vt:lpstr>
      <vt:lpstr>Bluetooth Access Point</vt:lpstr>
      <vt:lpstr>Ad-hoc Wireless Networks</vt:lpstr>
      <vt:lpstr>PowerPoint Presentation</vt:lpstr>
      <vt:lpstr>A Small Business Network</vt:lpstr>
      <vt:lpstr>Wireless Router</vt:lpstr>
      <vt:lpstr>Choosing a Standard</vt:lpstr>
      <vt:lpstr>Choosing Network Adapters</vt:lpstr>
      <vt:lpstr>Choosing Access Points</vt:lpstr>
      <vt:lpstr>Know Your Building</vt:lpstr>
      <vt:lpstr>How Many People?</vt:lpstr>
      <vt:lpstr>How Much Power?</vt:lpstr>
      <vt:lpstr>Locating Access Points</vt:lpstr>
      <vt:lpstr>Don't Settle Prematurely on a  Location </vt:lpstr>
      <vt:lpstr>Install in a Central Location</vt:lpstr>
      <vt:lpstr>Avoid Physical Obstructions</vt:lpstr>
      <vt:lpstr>Avoid Reflective Surfaces</vt:lpstr>
      <vt:lpstr>Avoid Other RF Transmitters</vt:lpstr>
      <vt:lpstr>Avoid Electrical Equipment</vt:lpstr>
      <vt:lpstr>Adjust Antennae</vt:lpstr>
      <vt:lpstr>Consider Repeaters</vt:lpstr>
      <vt:lpstr>Public or Private?</vt:lpstr>
      <vt:lpstr>Internal Private Network</vt:lpstr>
      <vt:lpstr>Public Network</vt:lpstr>
      <vt:lpstr>Securing Your Network</vt:lpstr>
      <vt:lpstr>Troubleshooting Your Network</vt:lpstr>
      <vt:lpstr>The Workstation/AP interface</vt:lpstr>
      <vt:lpstr>The AP/Wired LAN interface</vt:lpstr>
      <vt:lpstr>References</vt:lpstr>
      <vt:lpstr>Topic 7 – Wireless Network Hardware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Fariha</cp:lastModifiedBy>
  <cp:revision>12</cp:revision>
  <dcterms:created xsi:type="dcterms:W3CDTF">2018-10-03T15:30:36Z</dcterms:created>
  <dcterms:modified xsi:type="dcterms:W3CDTF">2018-10-04T05:03:24Z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2018-03-18T00:00:00Z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2018-03-18T00:00:00Z</vt:filetime>
  </property>
</Properties>
</file>