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presProps" Target="presProp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2628" y="770467"/>
            <a:ext cx="8086725" cy="3352800"/>
          </a:xfrm>
        </p:spPr>
        <p:txBody>
          <a:bodyPr anchor="b">
            <a:noAutofit/>
          </a:bodyPr>
          <a:lstStyle>
            <a:lvl1pPr algn="l">
              <a:lnSpc>
                <a:spcPct val="80000"/>
              </a:lnSpc>
              <a:defRPr sz="8000" spc="-12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00634" y="4198409"/>
            <a:ext cx="6921151" cy="1645920"/>
          </a:xfrm>
        </p:spPr>
        <p:txBody>
          <a:bodyPr>
            <a:normAutofit/>
          </a:bodyPr>
          <a:lstStyle>
            <a:lvl1pPr marL="0" indent="0" algn="l">
              <a:buNone/>
              <a:defRPr sz="2800">
                <a:solidFill>
                  <a:srgbClr val="262626"/>
                </a:solidFill>
                <a:latin typeface="+mj-lt"/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32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643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7963" y="695325"/>
            <a:ext cx="1971675" cy="4800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644" y="714376"/>
            <a:ext cx="5800725" cy="54006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9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9175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628" y="767419"/>
            <a:ext cx="8085582" cy="3355848"/>
          </a:xfrm>
        </p:spPr>
        <p:txBody>
          <a:bodyPr anchor="b">
            <a:normAutofit/>
          </a:bodyPr>
          <a:lstStyle>
            <a:lvl1pPr>
              <a:lnSpc>
                <a:spcPct val="80000"/>
              </a:lnSpc>
              <a:defRPr sz="8000" b="0" baseline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0634" y="4187275"/>
            <a:ext cx="6919722" cy="1645920"/>
          </a:xfrm>
        </p:spPr>
        <p:txBody>
          <a:bodyPr anchor="t">
            <a:normAutofit/>
          </a:bodyPr>
          <a:lstStyle>
            <a:lvl1pPr marL="0" indent="0">
              <a:buNone/>
              <a:defRPr sz="280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314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7492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38" y="1993392"/>
            <a:ext cx="3806190" cy="3767328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22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2032000"/>
            <a:ext cx="3806190" cy="723400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7492" y="2736150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66310" y="2029968"/>
            <a:ext cx="3806190" cy="722376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000" b="0" cap="all" baseline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66310" y="2734056"/>
            <a:ext cx="3806190" cy="3200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20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098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3139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15000" y="0"/>
            <a:ext cx="3429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6196053" y="542282"/>
            <a:ext cx="2537460" cy="1920240"/>
          </a:xfrm>
        </p:spPr>
        <p:txBody>
          <a:bodyPr anchor="b">
            <a:noAutofit/>
          </a:bodyPr>
          <a:lstStyle>
            <a:lvl1pPr>
              <a:lnSpc>
                <a:spcPct val="85000"/>
              </a:lnSpc>
              <a:defRPr sz="36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" y="762000"/>
            <a:ext cx="4572000" cy="4572000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700"/>
            </a:lvl3pPr>
            <a:lvl4pPr>
              <a:defRPr sz="15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06987" y="2511813"/>
            <a:ext cx="2548890" cy="3126987"/>
          </a:xfrm>
        </p:spPr>
        <p:txBody>
          <a:bodyPr>
            <a:normAutofit/>
          </a:bodyPr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500">
                <a:solidFill>
                  <a:srgbClr val="40404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409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918" y="5418668"/>
            <a:ext cx="8085582" cy="613283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9144000" cy="533095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t"/>
          <a:lstStyle>
            <a:lvl1pPr marL="0" indent="0" algn="ctr">
              <a:spcBef>
                <a:spcPts val="800"/>
              </a:spcBef>
              <a:buNone/>
              <a:defRPr sz="3200">
                <a:solidFill>
                  <a:srgbClr val="4D4D4D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7492" y="5909735"/>
            <a:ext cx="6922008" cy="5334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spcBef>
                <a:spcPts val="1200"/>
              </a:spcBef>
              <a:buNone/>
              <a:defRPr sz="1400">
                <a:solidFill>
                  <a:srgbClr val="262626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75000"/>
                  </a:srgb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>
                    <a:alpha val="20000"/>
                  </a:srgbClr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41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2919" y="499533"/>
            <a:ext cx="8079581" cy="16581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206" y="1993393"/>
            <a:ext cx="8065294" cy="37661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4350" y="6412447"/>
            <a:ext cx="30861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10" smtClean="0"/>
              <a:t>V1.0</a:t>
            </a:r>
            <a:endParaRPr lang="en-US" spc="-1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350" y="6554697"/>
            <a:ext cx="37719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50" cap="all" baseline="0">
                <a:solidFill>
                  <a:schemeClr val="tx1">
                    <a:alpha val="75000"/>
                  </a:schemeClr>
                </a:solidFill>
              </a:defRPr>
            </a:lvl1pPr>
          </a:lstStyle>
          <a:p>
            <a:pPr marL="12700">
              <a:lnSpc>
                <a:spcPct val="100000"/>
              </a:lnSpc>
            </a:pPr>
            <a:r>
              <a:rPr lang="en-US" spc="-5" smtClean="0"/>
              <a:t>© </a:t>
            </a:r>
            <a:r>
              <a:rPr lang="en-US" spc="-10" smtClean="0"/>
              <a:t>NCC Education</a:t>
            </a:r>
            <a:r>
              <a:rPr lang="en-US" spc="75" smtClean="0"/>
              <a:t> </a:t>
            </a:r>
            <a:r>
              <a:rPr lang="en-US" spc="-5" smtClean="0"/>
              <a:t>Limited</a:t>
            </a:r>
            <a:endParaRPr lang="en-US" spc="-5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41193" y="5829748"/>
            <a:ext cx="2194560" cy="139703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0" b="0">
                <a:ln>
                  <a:noFill/>
                </a:ln>
                <a:solidFill>
                  <a:schemeClr val="accent1">
                    <a:alpha val="20000"/>
                  </a:schemeClr>
                </a:solidFill>
                <a:latin typeface="+mj-lt"/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098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 spc="-120" baseline="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85000"/>
        </a:lnSpc>
        <a:spcBef>
          <a:spcPts val="13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274320" indent="-3429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48640" indent="-54864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2000" i="1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822960" indent="-82296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097280" indent="-109728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2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4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16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1800000" indent="-228600" algn="l" defTabSz="914400" rtl="0" eaLnBrk="1" latinLnBrk="0" hangingPunct="1">
        <a:lnSpc>
          <a:spcPct val="85000"/>
        </a:lnSpc>
        <a:spcBef>
          <a:spcPts val="600"/>
        </a:spcBef>
        <a:buFont typeface="Arial" pitchFamily="34" charset="0"/>
        <a:buChar char=" 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so.org/" TargetMode="Externa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00200" y="3352800"/>
            <a:ext cx="3169920" cy="15895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21590">
              <a:lnSpc>
                <a:spcPct val="100000"/>
              </a:lnSpc>
              <a:spcBef>
                <a:spcPts val="5"/>
              </a:spcBef>
            </a:pPr>
            <a:r>
              <a:rPr sz="1900" i="1" spc="-5" dirty="0">
                <a:latin typeface="Arial"/>
                <a:cs typeface="Arial"/>
              </a:rPr>
              <a:t>Topic</a:t>
            </a:r>
            <a:r>
              <a:rPr sz="1900" i="1" dirty="0">
                <a:latin typeface="Arial"/>
                <a:cs typeface="Arial"/>
              </a:rPr>
              <a:t> </a:t>
            </a:r>
            <a:r>
              <a:rPr sz="1900" i="1" spc="-10" dirty="0">
                <a:latin typeface="Arial"/>
                <a:cs typeface="Arial"/>
              </a:rPr>
              <a:t>8:</a:t>
            </a:r>
            <a:endParaRPr sz="1900" dirty="0">
              <a:latin typeface="Arial"/>
              <a:cs typeface="Arial"/>
            </a:endParaRPr>
          </a:p>
          <a:p>
            <a:pPr marL="21590">
              <a:lnSpc>
                <a:spcPct val="100000"/>
              </a:lnSpc>
              <a:spcBef>
                <a:spcPts val="910"/>
              </a:spcBef>
            </a:pPr>
            <a:r>
              <a:rPr sz="1900" i="1" spc="-5" dirty="0">
                <a:latin typeface="Arial"/>
                <a:cs typeface="Arial"/>
              </a:rPr>
              <a:t>Security</a:t>
            </a:r>
            <a:r>
              <a:rPr sz="1900" i="1" spc="1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Software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257677"/>
            <a:ext cx="40963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Security</a:t>
            </a:r>
            <a:r>
              <a:rPr spc="-80" dirty="0"/>
              <a:t> </a:t>
            </a:r>
            <a:r>
              <a:rPr dirty="0"/>
              <a:t>Threats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909320" y="998186"/>
            <a:ext cx="4039870" cy="4781550"/>
          </a:xfrm>
          <a:prstGeom prst="rect">
            <a:avLst/>
          </a:prstGeom>
        </p:spPr>
        <p:txBody>
          <a:bodyPr vert="horz" wrap="square" lIns="0" tIns="91440" rIns="0" bIns="0" rtlCol="0">
            <a:spAutoFit/>
          </a:bodyPr>
          <a:lstStyle/>
          <a:p>
            <a:pPr marL="365760" indent="-353695">
              <a:lnSpc>
                <a:spcPct val="100000"/>
              </a:lnSpc>
              <a:spcBef>
                <a:spcPts val="720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Eavesdropping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Man-in-the-Middle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Replay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Virus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Trojan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Worm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Analysis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attacks/damage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Phishing</a:t>
            </a:r>
            <a:endParaRPr sz="2600">
              <a:latin typeface="Arial"/>
              <a:cs typeface="Arial"/>
            </a:endParaRPr>
          </a:p>
          <a:p>
            <a:pPr marL="365760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365760" algn="l"/>
                <a:tab pos="366395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Denial of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7572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Eavesdropping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6920" cy="36957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5725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Gaining access to information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authorised  to do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so</a:t>
            </a:r>
            <a:endParaRPr sz="2800">
              <a:latin typeface="Arial"/>
              <a:cs typeface="Arial"/>
            </a:endParaRPr>
          </a:p>
          <a:p>
            <a:pPr marL="29019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involve using 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authorised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user’s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endParaRPr sz="2800">
              <a:latin typeface="Arial"/>
              <a:cs typeface="Arial"/>
            </a:endParaRPr>
          </a:p>
          <a:p>
            <a:pPr marL="290195" marR="5080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Could involve sophisticated approaches to listening  into the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220345" indent="-278130" algn="just">
              <a:lnSpc>
                <a:spcPct val="100000"/>
              </a:lnSpc>
              <a:spcBef>
                <a:spcPts val="67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 wireless networks, the signal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 reach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outside  the physical boundaries of an organisation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easy to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38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Man-in-the-Middle -</a:t>
            </a:r>
            <a:r>
              <a:rPr spc="-110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116570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third party pretends to be one of the parties in a  two-way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conversation.</a:t>
            </a:r>
            <a:endParaRPr sz="2800">
              <a:latin typeface="Arial"/>
              <a:cs typeface="Arial"/>
            </a:endParaRPr>
          </a:p>
          <a:p>
            <a:pPr marL="290195" marR="975994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Allows third party to listen to both sides of a  conversation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modify information before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Messages that use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“</a:t>
            </a:r>
            <a:r>
              <a:rPr sz="2800" b="1" i="1" dirty="0">
                <a:solidFill>
                  <a:srgbClr val="89A451"/>
                </a:solidFill>
                <a:latin typeface="Arial"/>
                <a:cs typeface="Arial"/>
              </a:rPr>
              <a:t>store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and</a:t>
            </a:r>
            <a:r>
              <a:rPr sz="2800" b="1" i="1" spc="3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forward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”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transmission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method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particularly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vulnerable.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33844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Man-in-the-Middle -</a:t>
            </a:r>
            <a:r>
              <a:rPr spc="-110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/>
          <p:nvPr/>
        </p:nvSpPr>
        <p:spPr>
          <a:xfrm>
            <a:off x="1692274" y="1771656"/>
            <a:ext cx="5840333" cy="388936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47535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Replay</a:t>
            </a:r>
            <a:r>
              <a:rPr spc="-70" dirty="0"/>
              <a:t> </a:t>
            </a:r>
            <a:r>
              <a:rPr dirty="0"/>
              <a:t>Attack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7555" cy="34099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Attacker stores a set of messages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later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4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username and password</a:t>
            </a:r>
            <a:r>
              <a:rPr sz="2800" spc="1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combinations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be an attack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Privacy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Integrity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Availability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1726"/>
            <a:ext cx="130048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Virus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08501"/>
            <a:ext cx="8372475" cy="39033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malicious program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attacks a single computer  or a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 attached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other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files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Attachments to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emails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Embedded in image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files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Now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also 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mobile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phones</a:t>
            </a:r>
            <a:endParaRPr sz="2600">
              <a:latin typeface="Arial"/>
              <a:cs typeface="Arial"/>
            </a:endParaRPr>
          </a:p>
          <a:p>
            <a:pPr marL="290195" marR="51689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are not malicious as they do no real harm  but are just created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mischief.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16116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Trojan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6515100" cy="34467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 a program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appears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harmless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to gain unauthorised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access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Files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Usernames &amp;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passwords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49600"/>
            <a:ext cx="151828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Worm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508"/>
            <a:ext cx="8336915" cy="448754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a program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Reproduce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Execute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independently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Travel across network</a:t>
            </a:r>
            <a:r>
              <a:rPr sz="2600" spc="-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connections</a:t>
            </a:r>
            <a:endParaRPr sz="2600">
              <a:latin typeface="Arial"/>
              <a:cs typeface="Arial"/>
            </a:endParaRPr>
          </a:p>
          <a:p>
            <a:pPr marL="290195" marR="89725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virus is dependent upon the transfer of files  between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computers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spread.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worm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execute completely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independently and  spread on its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own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accord through network  connections.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8207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Traffic</a:t>
            </a:r>
            <a:r>
              <a:rPr spc="-60" dirty="0"/>
              <a:t> </a:t>
            </a:r>
            <a:r>
              <a:rPr dirty="0"/>
              <a:t>Analysis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6284" cy="237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Involves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analysing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the network and  identifying important business information, such</a:t>
            </a:r>
            <a:r>
              <a:rPr sz="2800" spc="9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Customers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Key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personnel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General business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8.19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1350"/>
            <a:ext cx="49688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Threats -</a:t>
            </a:r>
            <a:r>
              <a:rPr spc="-75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653027"/>
            <a:ext cx="5251450" cy="29711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May be deliberate or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accidental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45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spcBef>
                <a:spcPts val="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Deliberate: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Theft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Deliberate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damage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42862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8 – Lecture </a:t>
            </a:r>
            <a:r>
              <a:rPr sz="1900" i="1" spc="-10" dirty="0">
                <a:latin typeface="Arial"/>
                <a:cs typeface="Arial"/>
              </a:rPr>
              <a:t>1:  </a:t>
            </a:r>
            <a:r>
              <a:rPr sz="1900" i="1" spc="-5" dirty="0">
                <a:latin typeface="Arial"/>
                <a:cs typeface="Arial"/>
              </a:rPr>
              <a:t>Network Security</a:t>
            </a:r>
            <a:r>
              <a:rPr sz="1900" i="1" spc="-1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Threats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581350"/>
            <a:ext cx="49688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 Threats -</a:t>
            </a:r>
            <a:r>
              <a:rPr spc="-75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481"/>
            <a:ext cx="3410585" cy="353123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Accidental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Earthquake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Flood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Lightning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Power</a:t>
            </a:r>
            <a:r>
              <a:rPr sz="2600" spc="-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r>
              <a:rPr sz="2600" spc="-1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1717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Phi</a:t>
            </a:r>
            <a:r>
              <a:rPr spc="5" dirty="0"/>
              <a:t>s</a:t>
            </a:r>
            <a:r>
              <a:rPr spc="-5" dirty="0"/>
              <a:t>hing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146925" cy="39027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3975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Emails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claim to be from a legitimate  organisation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Intended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fool 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recipient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into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disclosing: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Usernames &amp;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passwords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Bank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details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PIN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numbers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 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fraud by purchasing items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accessing bank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accounts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5323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Denial of</a:t>
            </a:r>
            <a:r>
              <a:rPr spc="-55" dirty="0"/>
              <a:t> </a:t>
            </a:r>
            <a:r>
              <a:rPr dirty="0"/>
              <a:t>Service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389620" cy="372046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attack on network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availability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is flooded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requests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Service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slowed or completely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interrupted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 many sources to flood the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69900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Distributed Denial of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Results in large time delays, loss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customers,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Costs the targeted organisation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money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28384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8 – Lecture </a:t>
            </a:r>
            <a:r>
              <a:rPr sz="1900" i="1" spc="-10" dirty="0">
                <a:latin typeface="Arial"/>
                <a:cs typeface="Arial"/>
              </a:rPr>
              <a:t>2:  </a:t>
            </a:r>
            <a:r>
              <a:rPr sz="1900" i="1" spc="-5" dirty="0">
                <a:latin typeface="Arial"/>
                <a:cs typeface="Arial"/>
              </a:rPr>
              <a:t>Security</a:t>
            </a:r>
            <a:r>
              <a:rPr sz="1900" i="1" spc="-35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Countermeasures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4697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Countermeasures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559040" cy="403860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Digital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signatures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Anti-virus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countermeasures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Firewall</a:t>
            </a:r>
            <a:endParaRPr sz="2800">
              <a:latin typeface="Arial"/>
              <a:cs typeface="Arial"/>
            </a:endParaRPr>
          </a:p>
          <a:p>
            <a:pPr marL="823594" marR="5080" indent="-353695">
              <a:lnSpc>
                <a:spcPct val="100000"/>
              </a:lnSpc>
              <a:spcBef>
                <a:spcPts val="1160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Firewalls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will be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discussed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detail 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next  topic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35718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Authentication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75015" cy="37807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7378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Identifies the person or system attempting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connect to the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Determines whether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 allowed to access the  network</a:t>
            </a:r>
            <a:endParaRPr sz="2800">
              <a:latin typeface="Arial"/>
              <a:cs typeface="Arial"/>
            </a:endParaRPr>
          </a:p>
          <a:p>
            <a:pPr marL="290195" marR="3987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Usually involves a challenge or challenges to the  user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user supplies a response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each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challenge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correct,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they are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authenticated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712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Authentication</a:t>
            </a:r>
            <a:r>
              <a:rPr spc="-70" dirty="0"/>
              <a:t> </a:t>
            </a:r>
            <a:r>
              <a:rPr dirty="0"/>
              <a:t>Methods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426021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Username and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password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Personal information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PIN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Biometrics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Smart card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74340"/>
            <a:ext cx="266954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Encrypt</a:t>
            </a:r>
            <a:r>
              <a:rPr spc="10" dirty="0"/>
              <a:t>i</a:t>
            </a:r>
            <a:r>
              <a:rPr spc="-5" dirty="0"/>
              <a:t>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7755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Involves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changing the information into a form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 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only be recognised by the sender and intended  recipient</a:t>
            </a:r>
            <a:endParaRPr sz="2800">
              <a:latin typeface="Arial"/>
              <a:cs typeface="Arial"/>
            </a:endParaRPr>
          </a:p>
          <a:p>
            <a:pPr marL="290195" marR="6921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the signal is intercepted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third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party,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should  be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unintelligible.</a:t>
            </a:r>
            <a:endParaRPr sz="2800">
              <a:latin typeface="Arial"/>
              <a:cs typeface="Arial"/>
            </a:endParaRPr>
          </a:p>
          <a:p>
            <a:pPr marL="290195" marR="79629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message is manipulated using a cipher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encryption algorithm and deciphered at the  receiving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Encryption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mathematical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tool.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53714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Private &amp; Public</a:t>
            </a:r>
            <a:r>
              <a:rPr spc="-85" dirty="0"/>
              <a:t> </a:t>
            </a:r>
            <a:r>
              <a:rPr dirty="0"/>
              <a:t>Keys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78968" y="1149853"/>
            <a:ext cx="8003540" cy="4800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9560" marR="640715" indent="-277495">
              <a:lnSpc>
                <a:spcPct val="100000"/>
              </a:lnSpc>
              <a:spcBef>
                <a:spcPts val="95"/>
              </a:spcBef>
              <a:buClr>
                <a:srgbClr val="7F7F7F"/>
              </a:buClr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Private key encryption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involves sender and  receiver both having the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key:</a:t>
            </a:r>
            <a:endParaRPr sz="2800">
              <a:latin typeface="Arial"/>
              <a:cs typeface="Arial"/>
            </a:endParaRPr>
          </a:p>
          <a:p>
            <a:pPr marL="822960" marR="275590" lvl="1" indent="-353695">
              <a:lnSpc>
                <a:spcPct val="100000"/>
              </a:lnSpc>
              <a:spcBef>
                <a:spcPts val="1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distribute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key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without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unauthorised  users having access to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</a:t>
            </a:r>
            <a:endParaRPr sz="2600">
              <a:latin typeface="Arial"/>
              <a:cs typeface="Arial"/>
            </a:endParaRPr>
          </a:p>
          <a:p>
            <a:pPr marL="822960" marR="508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Repeated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same key makes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easier to  crack.</a:t>
            </a:r>
            <a:endParaRPr sz="26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1290"/>
              </a:spcBef>
              <a:buClr>
                <a:srgbClr val="7F7F7F"/>
              </a:buClr>
              <a:buFont typeface="Arial"/>
              <a:buChar char="•"/>
              <a:tabLst>
                <a:tab pos="289560" algn="l"/>
                <a:tab pos="290195" algn="l"/>
              </a:tabLst>
            </a:pP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Public key encryption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involves two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keys:</a:t>
            </a:r>
            <a:endParaRPr sz="2800">
              <a:latin typeface="Arial"/>
              <a:cs typeface="Arial"/>
            </a:endParaRPr>
          </a:p>
          <a:p>
            <a:pPr marL="822960" marR="113664" lvl="1" indent="-353695">
              <a:lnSpc>
                <a:spcPct val="100000"/>
              </a:lnSpc>
              <a:spcBef>
                <a:spcPts val="5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key used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encrypt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different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from the key  used to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decrypt.</a:t>
            </a:r>
            <a:endParaRPr sz="2600">
              <a:latin typeface="Arial"/>
              <a:cs typeface="Arial"/>
            </a:endParaRPr>
          </a:p>
          <a:p>
            <a:pPr marL="822960" marR="539115" lvl="1" indent="-353695">
              <a:lnSpc>
                <a:spcPct val="100000"/>
              </a:lnSpc>
              <a:spcBef>
                <a:spcPts val="630"/>
              </a:spcBef>
              <a:buChar char="–"/>
              <a:tabLst>
                <a:tab pos="822960" algn="l"/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encryption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key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made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public,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hence the  name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8.29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5216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Digital </a:t>
            </a:r>
            <a:r>
              <a:rPr dirty="0"/>
              <a:t>Signatures -</a:t>
            </a:r>
            <a:r>
              <a:rPr spc="-65" dirty="0"/>
              <a:t> </a:t>
            </a:r>
            <a:r>
              <a:rPr dirty="0"/>
              <a:t>1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96250" cy="31178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20014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digital signature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provides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assurance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 recipient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digital document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 network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that: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document comes from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the person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that claims  to have sent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</a:t>
            </a:r>
            <a:endParaRPr sz="2600">
              <a:latin typeface="Arial"/>
              <a:cs typeface="Arial"/>
            </a:endParaRPr>
          </a:p>
          <a:p>
            <a:pPr marL="823594" marR="19685" lvl="1" indent="-353695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contents have not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been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modified since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was  sent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2793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Scope </a:t>
            </a:r>
            <a:r>
              <a:rPr spc="-5" dirty="0"/>
              <a:t>and</a:t>
            </a:r>
            <a:r>
              <a:rPr spc="-65" dirty="0"/>
              <a:t> </a:t>
            </a:r>
            <a:r>
              <a:rPr spc="-5" dirty="0"/>
              <a:t>Coverage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7169150" cy="262572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cover: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threats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countermeasures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 software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Installing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configuring security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22803"/>
            <a:ext cx="521652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Digital </a:t>
            </a:r>
            <a:r>
              <a:rPr dirty="0"/>
              <a:t>Signatures -</a:t>
            </a:r>
            <a:r>
              <a:rPr spc="-65" dirty="0"/>
              <a:t> </a:t>
            </a:r>
            <a:r>
              <a:rPr dirty="0"/>
              <a:t>2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83220" cy="181863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Closely related to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digital certificates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are on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Internet</a:t>
            </a:r>
            <a:endParaRPr sz="2800">
              <a:latin typeface="Arial"/>
              <a:cs typeface="Arial"/>
            </a:endParaRPr>
          </a:p>
          <a:p>
            <a:pPr marL="823594" marR="624840" indent="-353695">
              <a:lnSpc>
                <a:spcPct val="100000"/>
              </a:lnSpc>
              <a:spcBef>
                <a:spcPts val="1165"/>
              </a:spcBef>
              <a:tabLst>
                <a:tab pos="823594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–	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Certificate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Authority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attests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origins of a 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website,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piece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software,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59905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Using Digital</a:t>
            </a:r>
            <a:r>
              <a:rPr spc="-70" dirty="0"/>
              <a:t> </a:t>
            </a:r>
            <a:r>
              <a:rPr dirty="0"/>
              <a:t>Signatures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149853"/>
            <a:ext cx="8312784" cy="46342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58686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hashing function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 a  mathematical summary of the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document.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Sender uses a private key to encrypt the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summary</a:t>
            </a:r>
            <a:endParaRPr sz="2800">
              <a:latin typeface="Arial"/>
              <a:cs typeface="Arial"/>
            </a:endParaRPr>
          </a:p>
          <a:p>
            <a:pPr marL="290195" marR="18097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Recipient calculates the same summary using the  same hashing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function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Recipient uses the sender’s public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key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decrypt</a:t>
            </a:r>
            <a:endParaRPr sz="2800">
              <a:latin typeface="Arial"/>
              <a:cs typeface="Arial"/>
            </a:endParaRPr>
          </a:p>
          <a:p>
            <a:pPr marL="290195">
              <a:lnSpc>
                <a:spcPct val="100000"/>
              </a:lnSpc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signature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If the summary calculated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recipient matches  the summary by decoding the signature, then the  document is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genuine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29593" y="324352"/>
            <a:ext cx="39725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Virus</a:t>
            </a:r>
            <a:r>
              <a:rPr spc="-85" dirty="0"/>
              <a:t> </a:t>
            </a:r>
            <a:r>
              <a:rPr dirty="0"/>
              <a:t>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02" y="1135144"/>
            <a:ext cx="7622540" cy="453771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protects against viruses, trojans,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New viruses are continually being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created.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Battle to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protect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new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viruses </a:t>
            </a:r>
            <a:r>
              <a:rPr sz="2800" b="1" spc="-5" dirty="0">
                <a:solidFill>
                  <a:srgbClr val="7F7F7F"/>
                </a:solidFill>
                <a:latin typeface="Arial"/>
                <a:cs typeface="Arial"/>
              </a:rPr>
              <a:t>never</a:t>
            </a:r>
            <a:r>
              <a:rPr sz="2800" b="1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ends</a:t>
            </a:r>
            <a:endParaRPr sz="2800">
              <a:latin typeface="Arial"/>
              <a:cs typeface="Arial"/>
            </a:endParaRPr>
          </a:p>
          <a:p>
            <a:pPr marL="290195" marR="9772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Virus writers, hackers etc.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look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exploit  vulnerabilities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Operating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Anti-virus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vendors 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quick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create  updates to match the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attackers.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5688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Using </a:t>
            </a:r>
            <a:r>
              <a:rPr dirty="0"/>
              <a:t>Virus</a:t>
            </a:r>
            <a:r>
              <a:rPr spc="-65" dirty="0"/>
              <a:t> </a:t>
            </a:r>
            <a:r>
              <a:rPr dirty="0"/>
              <a:t>Protection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62315" cy="326897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45732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anti-virus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all networked  machines.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Keep virus definitions up to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date.</a:t>
            </a:r>
            <a:endParaRPr sz="2800">
              <a:latin typeface="Arial"/>
              <a:cs typeface="Arial"/>
            </a:endParaRPr>
          </a:p>
          <a:p>
            <a:pPr marL="290195" marR="32702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Update all software, including operating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systems,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 networked machines to fix any security</a:t>
            </a:r>
            <a:r>
              <a:rPr sz="2800" spc="8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holes.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Educate all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not to open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files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non-trusted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sources.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Physical</a:t>
            </a:r>
            <a:r>
              <a:rPr spc="-80" dirty="0"/>
              <a:t> </a:t>
            </a:r>
            <a:r>
              <a:rPr spc="-5" dirty="0"/>
              <a:t>Countermeasures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54896"/>
            <a:ext cx="7924800" cy="4828540"/>
          </a:xfrm>
          <a:prstGeom prst="rect">
            <a:avLst/>
          </a:prstGeom>
        </p:spPr>
        <p:txBody>
          <a:bodyPr vert="horz" wrap="square" lIns="0" tIns="17843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40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Physically protecting the network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by: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Choosing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good quality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hardware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5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Having well installed</a:t>
            </a:r>
            <a:r>
              <a:rPr sz="25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cabling</a:t>
            </a:r>
            <a:endParaRPr sz="25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Install fire prevention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and detection</a:t>
            </a:r>
            <a:r>
              <a:rPr sz="25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equipment</a:t>
            </a:r>
            <a:endParaRPr sz="25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Keeping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wiring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&amp; equipment closets</a:t>
            </a:r>
            <a:r>
              <a:rPr sz="25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locked</a:t>
            </a:r>
            <a:endParaRPr sz="2500">
              <a:latin typeface="Arial"/>
              <a:cs typeface="Arial"/>
            </a:endParaRPr>
          </a:p>
          <a:p>
            <a:pPr marL="823594" marR="428625" lvl="1" indent="-353695">
              <a:lnSpc>
                <a:spcPct val="100000"/>
              </a:lnSpc>
              <a:spcBef>
                <a:spcPts val="600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Preventing unauthorised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access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to building and  rooms</a:t>
            </a:r>
            <a:endParaRPr sz="25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05"/>
              </a:spcBef>
              <a:buChar char="–"/>
              <a:tabLst>
                <a:tab pos="823594" algn="l"/>
                <a:tab pos="824230" algn="l"/>
              </a:tabLst>
            </a:pP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500" spc="-5" dirty="0">
                <a:solidFill>
                  <a:srgbClr val="7F7F7F"/>
                </a:solidFill>
                <a:latin typeface="Arial"/>
                <a:cs typeface="Arial"/>
              </a:rPr>
              <a:t>CCTV </a:t>
            </a:r>
            <a:r>
              <a:rPr sz="2500" spc="-10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5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126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Have a data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back-up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 recovery procedure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well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81330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The Security</a:t>
            </a:r>
            <a:r>
              <a:rPr spc="-65" dirty="0"/>
              <a:t> </a:t>
            </a:r>
            <a:r>
              <a:rPr dirty="0"/>
              <a:t>Policy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7781925" cy="356933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large organisations have a security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policy.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Focuses attention on the importance of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Shows management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backing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Often includes key policies for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users: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Acceptable use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policy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Authorisation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levels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Roles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responsibilities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88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Acceptable Use</a:t>
            </a:r>
            <a:r>
              <a:rPr spc="-45" dirty="0"/>
              <a:t> </a:t>
            </a:r>
            <a:r>
              <a:rPr dirty="0"/>
              <a:t>Policy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228092" rIns="0" bIns="0" rtlCol="0">
            <a:spAutoFit/>
          </a:bodyPr>
          <a:lstStyle/>
          <a:p>
            <a:pPr marL="438150" marR="2266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38150" algn="l"/>
                <a:tab pos="438784" algn="l"/>
              </a:tabLst>
            </a:pPr>
            <a:r>
              <a:rPr spc="-5" dirty="0"/>
              <a:t>A set of rules </a:t>
            </a:r>
            <a:r>
              <a:rPr dirty="0"/>
              <a:t>that </a:t>
            </a:r>
            <a:r>
              <a:rPr spc="-5" dirty="0"/>
              <a:t>lay out </a:t>
            </a:r>
            <a:r>
              <a:rPr spc="-10" dirty="0"/>
              <a:t>how </a:t>
            </a:r>
            <a:r>
              <a:rPr spc="-5" dirty="0"/>
              <a:t>the network may </a:t>
            </a:r>
            <a:r>
              <a:rPr spc="-10" dirty="0"/>
              <a:t>be  </a:t>
            </a:r>
            <a:r>
              <a:rPr dirty="0"/>
              <a:t>used</a:t>
            </a:r>
          </a:p>
          <a:p>
            <a:pPr marL="438150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38150" algn="l"/>
                <a:tab pos="438784" algn="l"/>
              </a:tabLst>
            </a:pPr>
            <a:r>
              <a:rPr spc="-10" dirty="0"/>
              <a:t>New </a:t>
            </a:r>
            <a:r>
              <a:rPr spc="-5" dirty="0"/>
              <a:t>users should be asked to </a:t>
            </a:r>
            <a:r>
              <a:rPr dirty="0"/>
              <a:t>sign </a:t>
            </a:r>
            <a:r>
              <a:rPr spc="-5" dirty="0"/>
              <a:t>their  acceptance of the policy before being provided </a:t>
            </a:r>
            <a:r>
              <a:rPr spc="-10" dirty="0"/>
              <a:t>with  </a:t>
            </a:r>
            <a:r>
              <a:rPr spc="-5" dirty="0"/>
              <a:t>network</a:t>
            </a:r>
            <a:r>
              <a:rPr dirty="0"/>
              <a:t> </a:t>
            </a:r>
            <a:r>
              <a:rPr spc="-5" dirty="0"/>
              <a:t>access</a:t>
            </a:r>
          </a:p>
          <a:p>
            <a:pPr marL="438150" marR="3606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38150" algn="l"/>
                <a:tab pos="438784" algn="l"/>
              </a:tabLst>
            </a:pPr>
            <a:r>
              <a:rPr spc="-5" dirty="0"/>
              <a:t>Ideally, this should outline the sanctions on users  </a:t>
            </a:r>
            <a:r>
              <a:rPr spc="-10" dirty="0"/>
              <a:t>who </a:t>
            </a:r>
            <a:r>
              <a:rPr spc="-5" dirty="0"/>
              <a:t>break the</a:t>
            </a:r>
            <a:r>
              <a:rPr spc="30" dirty="0"/>
              <a:t> </a:t>
            </a:r>
            <a:r>
              <a:rPr spc="-5" dirty="0"/>
              <a:t>policy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329247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Authorisation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236584" cy="41725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28384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Authorisation is the function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specifying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access  rights to resources for authorised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network should have a policy whereby users are  granted access to resources based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upon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their  grade, department,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etc.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can be done in a number of ways,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e.g.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Individually</a:t>
            </a:r>
            <a:endParaRPr sz="2600">
              <a:latin typeface="Arial"/>
              <a:cs typeface="Arial"/>
            </a:endParaRPr>
          </a:p>
          <a:p>
            <a:pPr marL="823594" marR="16129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Allocating user to a domain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allocating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access  rights to a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domain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8431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Roles and</a:t>
            </a:r>
            <a:r>
              <a:rPr spc="-30" dirty="0"/>
              <a:t> </a:t>
            </a:r>
            <a:r>
              <a:rPr spc="-5" dirty="0"/>
              <a:t>Responsibilities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35950" cy="334899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8572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policy should allocate specific functions  to specific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job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roles.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Roles should be allocated in such a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way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fraud  is made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difficult.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Actual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roles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responsibilities depend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upon: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Function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of the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organisation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Font typeface="Arial"/>
              <a:buChar char="–"/>
              <a:tabLst>
                <a:tab pos="823594" algn="l"/>
                <a:tab pos="824230" algn="l"/>
              </a:tabLst>
            </a:pPr>
            <a:r>
              <a:rPr sz="2600" b="1" i="1" dirty="0">
                <a:solidFill>
                  <a:srgbClr val="89A451"/>
                </a:solidFill>
                <a:latin typeface="Arial"/>
                <a:cs typeface="Arial"/>
              </a:rPr>
              <a:t>Size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organisation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8.39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358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Business</a:t>
            </a:r>
            <a:r>
              <a:rPr spc="-85" dirty="0"/>
              <a:t> </a:t>
            </a:r>
            <a:r>
              <a:rPr spc="-5" dirty="0"/>
              <a:t>Continuity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334375" cy="3427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 an analysis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impact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  <a:p>
            <a:pPr marL="290195" marR="6965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Provision should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made to deal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 failure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Mirrors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websites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Temporary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switchboards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balance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cost against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effects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network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failure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90601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Learning</a:t>
            </a:r>
            <a:r>
              <a:rPr spc="-60" dirty="0"/>
              <a:t> </a:t>
            </a:r>
            <a:r>
              <a:rPr dirty="0"/>
              <a:t>Outcomes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93314" y="1486908"/>
            <a:ext cx="8042275" cy="254063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830"/>
              </a:spcBef>
            </a:pP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By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the end of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this </a:t>
            </a:r>
            <a:r>
              <a:rPr sz="3000" i="1" spc="-10" dirty="0">
                <a:solidFill>
                  <a:srgbClr val="89A451"/>
                </a:solidFill>
                <a:latin typeface="Arial"/>
                <a:cs typeface="Arial"/>
              </a:rPr>
              <a:t>topic,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students </a:t>
            </a:r>
            <a:r>
              <a:rPr sz="3000" i="1" spc="-5" dirty="0">
                <a:solidFill>
                  <a:srgbClr val="89A451"/>
                </a:solidFill>
                <a:latin typeface="Arial"/>
                <a:cs typeface="Arial"/>
              </a:rPr>
              <a:t>will be able</a:t>
            </a:r>
            <a:r>
              <a:rPr sz="3000" i="1" spc="-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3000" i="1" dirty="0">
                <a:solidFill>
                  <a:srgbClr val="89A451"/>
                </a:solidFill>
                <a:latin typeface="Arial"/>
                <a:cs typeface="Arial"/>
              </a:rPr>
              <a:t>to:</a:t>
            </a:r>
            <a:endParaRPr sz="30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8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Understand threats to the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a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  <a:p>
            <a:pPr marL="448309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Describe a range of security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countermeasures</a:t>
            </a:r>
            <a:endParaRPr sz="2800">
              <a:latin typeface="Arial"/>
              <a:cs typeface="Arial"/>
            </a:endParaRPr>
          </a:p>
          <a:p>
            <a:pPr marL="448309" marR="126364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448309" algn="l"/>
                <a:tab pos="448945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Install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configure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essential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security  measures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626871" y="3326378"/>
            <a:ext cx="3169920" cy="1571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Computer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Networks</a:t>
            </a:r>
            <a:endParaRPr sz="2800" dirty="0">
              <a:latin typeface="Arial"/>
              <a:cs typeface="Arial"/>
            </a:endParaRPr>
          </a:p>
          <a:p>
            <a:pPr marL="21590" marR="1002665">
              <a:lnSpc>
                <a:spcPct val="140000"/>
              </a:lnSpc>
              <a:spcBef>
                <a:spcPts val="2430"/>
              </a:spcBef>
            </a:pPr>
            <a:r>
              <a:rPr sz="1900" i="1" spc="-5" dirty="0">
                <a:latin typeface="Arial"/>
                <a:cs typeface="Arial"/>
              </a:rPr>
              <a:t>Topic 8 – Lecture </a:t>
            </a:r>
            <a:r>
              <a:rPr sz="1900" i="1" spc="-10" dirty="0">
                <a:latin typeface="Arial"/>
                <a:cs typeface="Arial"/>
              </a:rPr>
              <a:t>3:  </a:t>
            </a:r>
            <a:r>
              <a:rPr sz="1900" i="1" spc="-5" dirty="0">
                <a:latin typeface="Arial"/>
                <a:cs typeface="Arial"/>
              </a:rPr>
              <a:t>Security</a:t>
            </a:r>
            <a:r>
              <a:rPr sz="1900" i="1" spc="10" dirty="0">
                <a:latin typeface="Arial"/>
                <a:cs typeface="Arial"/>
              </a:rPr>
              <a:t> </a:t>
            </a:r>
            <a:r>
              <a:rPr sz="1900" i="1" spc="-5" dirty="0">
                <a:latin typeface="Arial"/>
                <a:cs typeface="Arial"/>
              </a:rPr>
              <a:t>Software</a:t>
            </a:r>
            <a:endParaRPr sz="19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122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 </a:t>
            </a:r>
            <a:r>
              <a:rPr dirty="0"/>
              <a:t>Security</a:t>
            </a:r>
            <a:r>
              <a:rPr spc="-65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34680" cy="332486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covers many categories  including: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Intrusion detection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Antivirus</a:t>
            </a:r>
            <a:r>
              <a:rPr sz="26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Vulnerability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scanners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Packet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sniffers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85109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Intrusion </a:t>
            </a:r>
            <a:r>
              <a:rPr spc="-5" dirty="0"/>
              <a:t>Detection </a:t>
            </a:r>
            <a:r>
              <a:rPr dirty="0"/>
              <a:t>Software</a:t>
            </a:r>
            <a:r>
              <a:rPr spc="-25" dirty="0"/>
              <a:t> </a:t>
            </a:r>
            <a:r>
              <a:rPr spc="-5" dirty="0"/>
              <a:t>(IDS)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023859" cy="38735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3144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Such software prevents any suspicious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 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intruding into a computer</a:t>
            </a:r>
            <a:r>
              <a:rPr sz="2800" spc="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  <a:buClr>
                <a:srgbClr val="7F7F7F"/>
              </a:buClr>
              <a:buFont typeface="Arial"/>
              <a:buChar char="•"/>
            </a:pPr>
            <a:endParaRPr sz="4050">
              <a:latin typeface="Times New Roman"/>
              <a:cs typeface="Times New Roman"/>
            </a:endParaRPr>
          </a:p>
          <a:p>
            <a:pPr marL="290195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Purpose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identify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possible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threats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prepare a report or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log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about the</a:t>
            </a:r>
            <a:r>
              <a:rPr sz="2600" spc="-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threats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furnish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this report to the security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administrator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attempt to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stop any loss due to the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threat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53009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Antivirus</a:t>
            </a:r>
            <a:r>
              <a:rPr spc="-100" dirty="0"/>
              <a:t> </a:t>
            </a:r>
            <a:r>
              <a:rPr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279797"/>
            <a:ext cx="8293734" cy="4293870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Really should be called</a:t>
            </a:r>
            <a:r>
              <a:rPr sz="2800" spc="6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anti-malware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Prevents malicious software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attacking</a:t>
            </a:r>
            <a:r>
              <a:rPr sz="2800" spc="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system</a:t>
            </a:r>
            <a:endParaRPr sz="2800">
              <a:latin typeface="Arial"/>
              <a:cs typeface="Arial"/>
            </a:endParaRPr>
          </a:p>
          <a:p>
            <a:pPr marL="290195" marR="73596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use signatures of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viruses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that have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been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earlier</a:t>
            </a:r>
            <a:endParaRPr sz="2800">
              <a:latin typeface="Arial"/>
              <a:cs typeface="Arial"/>
            </a:endParaRPr>
          </a:p>
          <a:p>
            <a:pPr marL="290195" marR="24193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Can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prevent suspicious programs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taking  control of the computer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they find code similar to  code present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its virus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directory</a:t>
            </a:r>
            <a:endParaRPr sz="2800">
              <a:latin typeface="Arial"/>
              <a:cs typeface="Arial"/>
            </a:endParaRPr>
          </a:p>
          <a:p>
            <a:pPr marL="290195" marR="2971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Continuously update their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virus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database when a  new code or virus appears on a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588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Vulnerability</a:t>
            </a:r>
            <a:r>
              <a:rPr spc="-85" dirty="0"/>
              <a:t> </a:t>
            </a:r>
            <a:r>
              <a:rPr dirty="0"/>
              <a:t>Scanners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097520" cy="407289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Computer program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looks for weaknesses</a:t>
            </a:r>
            <a:r>
              <a:rPr sz="2800" spc="8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Computers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Computer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systems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Networks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Applications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buClr>
                <a:srgbClr val="7F7F7F"/>
              </a:buClr>
              <a:buFont typeface="Arial"/>
              <a:buChar char="–"/>
            </a:pPr>
            <a:endParaRPr sz="290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spcBef>
                <a:spcPts val="170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Purpose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to assess the vulnerabilities present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more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targets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786504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Packet</a:t>
            </a:r>
            <a:r>
              <a:rPr spc="-90" dirty="0"/>
              <a:t> </a:t>
            </a:r>
            <a:r>
              <a:rPr dirty="0"/>
              <a:t>Sniffers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7808595" cy="4257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 algn="just">
              <a:lnSpc>
                <a:spcPct val="100000"/>
              </a:lnSpc>
              <a:spcBef>
                <a:spcPts val="9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or hardware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intercept and log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passing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over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digital network or part of a  network</a:t>
            </a:r>
            <a:endParaRPr sz="2800">
              <a:latin typeface="Arial"/>
              <a:cs typeface="Arial"/>
            </a:endParaRPr>
          </a:p>
          <a:p>
            <a:pPr marL="290195" marR="429259" indent="-278130" algn="just">
              <a:lnSpc>
                <a:spcPct val="100000"/>
              </a:lnSpc>
              <a:spcBef>
                <a:spcPts val="163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As data streams flow across the network, the  sniffer captures each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packet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can: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decode the packet's raw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data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show the values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various fields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600" spc="-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packet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analyse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packet’s content according to</a:t>
            </a:r>
            <a:r>
              <a:rPr sz="2600" spc="-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endParaRPr sz="2600">
              <a:latin typeface="Arial"/>
              <a:cs typeface="Arial"/>
            </a:endParaRPr>
          </a:p>
          <a:p>
            <a:pPr marL="823594">
              <a:lnSpc>
                <a:spcPct val="100000"/>
              </a:lnSpc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appropriate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specifications.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2326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Firewalls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75320" cy="31222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37973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firewall can be implemented both as hardware  and software.</a:t>
            </a:r>
            <a:endParaRPr sz="2800">
              <a:latin typeface="Arial"/>
              <a:cs typeface="Arial"/>
            </a:endParaRPr>
          </a:p>
          <a:p>
            <a:pPr marL="290195" marR="46355" indent="-278130" algn="just">
              <a:lnSpc>
                <a:spcPct val="100000"/>
              </a:lnSpc>
              <a:spcBef>
                <a:spcPts val="2115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 acts as a filter that permits authorised messages  to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from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system whilst blocking unauthorised  messages.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We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examine firewalls in detail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next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topic.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356806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Security</a:t>
            </a:r>
            <a:r>
              <a:rPr spc="-90" dirty="0"/>
              <a:t> </a:t>
            </a:r>
            <a:r>
              <a:rPr dirty="0"/>
              <a:t>Risks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190230" cy="434911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04902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Threats that lead to a loss in any form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an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individual or an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Such losses may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include: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privacy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Identity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theft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Financial</a:t>
            </a:r>
            <a:r>
              <a:rPr sz="2600" spc="-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loss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Negative impact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on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customer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relations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or damage of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confidential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or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information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Loss in</a:t>
            </a:r>
            <a:r>
              <a:rPr sz="26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profitability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1798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Managing Security</a:t>
            </a:r>
            <a:r>
              <a:rPr spc="-50" dirty="0"/>
              <a:t> </a:t>
            </a:r>
            <a:r>
              <a:rPr dirty="0"/>
              <a:t>Risks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23907"/>
            <a:ext cx="8136890" cy="3304540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This can be modelled as a three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stage</a:t>
            </a:r>
            <a:r>
              <a:rPr sz="2800" spc="7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process: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Identify 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analyse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risks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Risk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assessment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Risk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management</a:t>
            </a:r>
            <a:endParaRPr sz="2600">
              <a:latin typeface="Arial"/>
              <a:cs typeface="Arial"/>
            </a:endParaRPr>
          </a:p>
          <a:p>
            <a:pPr lvl="1">
              <a:lnSpc>
                <a:spcPct val="100000"/>
              </a:lnSpc>
              <a:spcBef>
                <a:spcPts val="25"/>
              </a:spcBef>
              <a:buClr>
                <a:srgbClr val="7F7F7F"/>
              </a:buClr>
              <a:buFont typeface="Arial"/>
              <a:buChar char="–"/>
            </a:pPr>
            <a:endParaRPr sz="2350">
              <a:latin typeface="Times New Roman"/>
              <a:cs typeface="Times New Roman"/>
            </a:endParaRPr>
          </a:p>
          <a:p>
            <a:pPr marL="290195" marR="5080" indent="-278130">
              <a:lnSpc>
                <a:spcPct val="100000"/>
              </a:lnSpc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security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risk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management systems are  designed to comply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international</a:t>
            </a:r>
            <a:r>
              <a:rPr sz="2800" b="1" i="1" spc="14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standards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8.49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0280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Identify &amp; Analyse</a:t>
            </a:r>
            <a:r>
              <a:rPr spc="-55" dirty="0"/>
              <a:t> </a:t>
            </a:r>
            <a:r>
              <a:rPr spc="-5" dirty="0"/>
              <a:t>Risks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8256270" cy="39757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purpose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risk identification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analysis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to  understand the possible threats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that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used  against any possible vulnerability in the security  architecture of the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organisation.</a:t>
            </a:r>
            <a:endParaRPr sz="2800">
              <a:latin typeface="Arial"/>
              <a:cs typeface="Arial"/>
            </a:endParaRPr>
          </a:p>
          <a:p>
            <a:pPr marL="290195" marR="123063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Organisations often have multiple layers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security.</a:t>
            </a:r>
            <a:endParaRPr sz="2800">
              <a:latin typeface="Arial"/>
              <a:cs typeface="Arial"/>
            </a:endParaRPr>
          </a:p>
          <a:p>
            <a:pPr marL="290195" marR="1270000" indent="-278130">
              <a:lnSpc>
                <a:spcPct val="100000"/>
              </a:lnSpc>
              <a:spcBef>
                <a:spcPts val="211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Vulnerability scanners can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be used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for this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purpose.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5170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Tasks </a:t>
            </a:r>
            <a:r>
              <a:rPr spc="-5" dirty="0"/>
              <a:t>of Network</a:t>
            </a:r>
            <a:r>
              <a:rPr spc="-80" dirty="0"/>
              <a:t> </a:t>
            </a:r>
            <a:r>
              <a:rPr dirty="0"/>
              <a:t>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94769" y="1493922"/>
            <a:ext cx="5010785" cy="2366645"/>
          </a:xfrm>
          <a:prstGeom prst="rect">
            <a:avLst/>
          </a:prstGeom>
        </p:spPr>
        <p:txBody>
          <a:bodyPr vert="horz" wrap="square" lIns="0" tIns="2444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25"/>
              </a:spcBef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Must ensure the network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offers: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1820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Privacy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Integrity</a:t>
            </a:r>
            <a:endParaRPr sz="2800">
              <a:latin typeface="Arial"/>
              <a:cs typeface="Arial"/>
            </a:endParaRPr>
          </a:p>
          <a:p>
            <a:pPr marL="289560" indent="-277495">
              <a:lnSpc>
                <a:spcPct val="100000"/>
              </a:lnSpc>
              <a:spcBef>
                <a:spcPts val="675"/>
              </a:spcBef>
              <a:buChar char="•"/>
              <a:tabLst>
                <a:tab pos="289560" algn="l"/>
                <a:tab pos="29019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Availability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8.50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31355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Risk</a:t>
            </a:r>
            <a:r>
              <a:rPr spc="-55" dirty="0"/>
              <a:t> </a:t>
            </a:r>
            <a:r>
              <a:rPr spc="-5" dirty="0"/>
              <a:t>Assessment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099425" cy="292798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Identifies problems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Measures the likelihood of the security</a:t>
            </a:r>
            <a:r>
              <a:rPr sz="2800" spc="5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threat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Measures the impact of a security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threat</a:t>
            </a:r>
            <a:endParaRPr sz="2800">
              <a:latin typeface="Arial"/>
              <a:cs typeface="Arial"/>
            </a:endParaRPr>
          </a:p>
          <a:p>
            <a:pPr marL="290195" marR="5080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combination of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probability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the threat and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its </a:t>
            </a:r>
            <a:r>
              <a:rPr sz="2800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impact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determine how important each threat is to  an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organisation.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8.51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453136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Risk</a:t>
            </a:r>
            <a:r>
              <a:rPr spc="-75" dirty="0"/>
              <a:t> </a:t>
            </a:r>
            <a:r>
              <a:rPr dirty="0"/>
              <a:t>Management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37254"/>
            <a:ext cx="8373745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4033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measures against known and  possible threats is time consuming and</a:t>
            </a:r>
            <a:r>
              <a:rPr sz="2800" spc="4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expensive.</a:t>
            </a:r>
            <a:endParaRPr sz="2800">
              <a:latin typeface="Arial"/>
              <a:cs typeface="Arial"/>
            </a:endParaRPr>
          </a:p>
          <a:p>
            <a:pPr marL="290195" marR="220979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Most information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risk management  systems are designed to comply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with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international  standards.</a:t>
            </a:r>
            <a:endParaRPr sz="2800">
              <a:latin typeface="Arial"/>
              <a:cs typeface="Arial"/>
            </a:endParaRPr>
          </a:p>
          <a:p>
            <a:pPr marL="290195" marR="1619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These attempt to build safe and sound information  transfer methods and</a:t>
            </a:r>
            <a:r>
              <a:rPr sz="2800" spc="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environments.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Continuous updating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these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systems makes them  expensive and time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consuming.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8.52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58115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International</a:t>
            </a:r>
            <a:r>
              <a:rPr spc="-55" dirty="0"/>
              <a:t> </a:t>
            </a:r>
            <a:r>
              <a:rPr dirty="0"/>
              <a:t>Standards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8161020" cy="378142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ISO/IEC 27001 Information</a:t>
            </a:r>
            <a:r>
              <a:rPr sz="2800" spc="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Auditable international standard which defines the  requirements for an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Information Security  </a:t>
            </a:r>
            <a:r>
              <a:rPr sz="2800" b="1" i="1" spc="-10" dirty="0">
                <a:solidFill>
                  <a:srgbClr val="89A451"/>
                </a:solidFill>
                <a:latin typeface="Arial"/>
                <a:cs typeface="Arial"/>
              </a:rPr>
              <a:t>Management </a:t>
            </a:r>
            <a:r>
              <a:rPr sz="2800" b="1" i="1" spc="-5" dirty="0">
                <a:solidFill>
                  <a:srgbClr val="89A451"/>
                </a:solidFill>
                <a:latin typeface="Arial"/>
                <a:cs typeface="Arial"/>
              </a:rPr>
              <a:t>System</a:t>
            </a:r>
            <a:r>
              <a:rPr sz="2800" b="1" i="1" spc="95" dirty="0">
                <a:solidFill>
                  <a:srgbClr val="89A451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(ISMS)</a:t>
            </a:r>
            <a:endParaRPr sz="2800">
              <a:latin typeface="Arial"/>
              <a:cs typeface="Arial"/>
            </a:endParaRPr>
          </a:p>
          <a:p>
            <a:pPr marL="290195" marR="508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Designed to ensure the selection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adequate and  proportionate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</a:t>
            </a:r>
            <a:r>
              <a:rPr sz="2800" spc="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controls</a:t>
            </a:r>
            <a:endParaRPr sz="2800">
              <a:latin typeface="Arial"/>
              <a:cs typeface="Arial"/>
            </a:endParaRPr>
          </a:p>
          <a:p>
            <a:pPr marL="290195" marR="14795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Helps to protect your information assets and give  confidence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 customers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8.53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0557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Balancing</a:t>
            </a:r>
            <a:r>
              <a:rPr spc="-85" dirty="0"/>
              <a:t> </a:t>
            </a:r>
            <a:r>
              <a:rPr dirty="0"/>
              <a:t>Risks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940040" cy="342709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Every organisation needs to decide what level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of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needs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two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extremes</a:t>
            </a:r>
            <a:r>
              <a:rPr sz="2800" spc="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are: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Total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security, difficult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Total access, not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secure</a:t>
            </a:r>
            <a:endParaRPr sz="2600">
              <a:latin typeface="Arial"/>
              <a:cs typeface="Arial"/>
            </a:endParaRPr>
          </a:p>
          <a:p>
            <a:pPr marL="290195" marR="69532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 policy needs to define how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will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be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enforced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8.54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468878"/>
            <a:ext cx="14865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Spam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365626"/>
            <a:ext cx="8394700" cy="4122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Blocking spam is one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of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 biggest challenges that  organisations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face.</a:t>
            </a:r>
            <a:endParaRPr sz="2800">
              <a:latin typeface="Arial"/>
              <a:cs typeface="Arial"/>
            </a:endParaRPr>
          </a:p>
          <a:p>
            <a:pPr marL="290195" marR="14732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Studies suggest that over 90% of all email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traffic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spam.</a:t>
            </a:r>
            <a:endParaRPr sz="2800">
              <a:latin typeface="Arial"/>
              <a:cs typeface="Arial"/>
            </a:endParaRPr>
          </a:p>
          <a:p>
            <a:pPr marL="290195" marR="241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filters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can be deployed to limit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the amount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of spam.</a:t>
            </a:r>
            <a:endParaRPr sz="2800">
              <a:latin typeface="Arial"/>
              <a:cs typeface="Arial"/>
            </a:endParaRPr>
          </a:p>
          <a:p>
            <a:pPr marL="290195" marR="439420" indent="-278130" algn="just">
              <a:lnSpc>
                <a:spcPct val="100000"/>
              </a:lnSpc>
              <a:spcBef>
                <a:spcPts val="670"/>
              </a:spcBef>
              <a:buChar char="•"/>
              <a:tabLst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Hardware is available for this purpose, known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as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an anti spam appliance, and is usually operating  system independent.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8.55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97200"/>
            <a:ext cx="6024245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Small Business</a:t>
            </a:r>
            <a:r>
              <a:rPr spc="-70" dirty="0"/>
              <a:t> </a:t>
            </a:r>
            <a:r>
              <a:rPr dirty="0"/>
              <a:t>Security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idx="1"/>
          </p:nvPr>
        </p:nvSpPr>
        <p:spPr>
          <a:xfrm>
            <a:off x="381000" y="1260564"/>
            <a:ext cx="8065294" cy="37661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38150" marR="531495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438150" algn="l"/>
                <a:tab pos="438784" algn="l"/>
              </a:tabLst>
            </a:pPr>
            <a:r>
              <a:rPr spc="-5" dirty="0"/>
              <a:t>There are a number of </a:t>
            </a:r>
            <a:r>
              <a:rPr dirty="0"/>
              <a:t>security features </a:t>
            </a:r>
            <a:r>
              <a:rPr spc="-5" dirty="0"/>
              <a:t>that are  ideal for a </a:t>
            </a:r>
            <a:r>
              <a:rPr dirty="0"/>
              <a:t>small </a:t>
            </a:r>
            <a:r>
              <a:rPr spc="-5" dirty="0"/>
              <a:t>to medium sized</a:t>
            </a:r>
            <a:r>
              <a:rPr spc="75" dirty="0"/>
              <a:t> </a:t>
            </a:r>
            <a:r>
              <a:rPr spc="-5" dirty="0"/>
              <a:t>business:</a:t>
            </a:r>
          </a:p>
          <a:p>
            <a:pPr marL="971550" lvl="1" indent="-354330">
              <a:lnSpc>
                <a:spcPct val="100000"/>
              </a:lnSpc>
              <a:spcBef>
                <a:spcPts val="1170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A fairly strong firewall</a:t>
            </a:r>
            <a:endParaRPr sz="2450" dirty="0">
              <a:latin typeface="Arial"/>
              <a:cs typeface="Arial"/>
            </a:endParaRPr>
          </a:p>
          <a:p>
            <a:pPr marL="971550" marR="1183005" lvl="1" indent="-353695">
              <a:lnSpc>
                <a:spcPct val="100000"/>
              </a:lnSpc>
              <a:spcBef>
                <a:spcPts val="585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Strong antivirus software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Internet Security  Software</a:t>
            </a:r>
            <a:endParaRPr sz="2450" dirty="0">
              <a:latin typeface="Arial"/>
              <a:cs typeface="Arial"/>
            </a:endParaRPr>
          </a:p>
          <a:p>
            <a:pPr marL="971550" lvl="1" indent="-354330">
              <a:lnSpc>
                <a:spcPct val="100000"/>
              </a:lnSpc>
              <a:spcBef>
                <a:spcPts val="590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Use strong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passwords and change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on a monthly</a:t>
            </a:r>
            <a:r>
              <a:rPr sz="245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basis</a:t>
            </a:r>
            <a:endParaRPr sz="2450" dirty="0">
              <a:latin typeface="Arial"/>
              <a:cs typeface="Arial"/>
            </a:endParaRPr>
          </a:p>
          <a:p>
            <a:pPr marL="971550" marR="297815" lvl="1" indent="-353695">
              <a:lnSpc>
                <a:spcPct val="100000"/>
              </a:lnSpc>
              <a:spcBef>
                <a:spcPts val="590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When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using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a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wireless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connection, use a very strong 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password</a:t>
            </a:r>
            <a:endParaRPr sz="2450" dirty="0">
              <a:latin typeface="Arial"/>
              <a:cs typeface="Arial"/>
            </a:endParaRPr>
          </a:p>
          <a:p>
            <a:pPr marL="971550" lvl="1" indent="-354330">
              <a:lnSpc>
                <a:spcPct val="100000"/>
              </a:lnSpc>
              <a:spcBef>
                <a:spcPts val="590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Raise awareness about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physical security to</a:t>
            </a:r>
            <a:r>
              <a:rPr sz="2450" spc="13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50" spc="-10" dirty="0">
                <a:solidFill>
                  <a:srgbClr val="7F7F7F"/>
                </a:solidFill>
                <a:latin typeface="Arial"/>
                <a:cs typeface="Arial"/>
              </a:rPr>
              <a:t>employees</a:t>
            </a:r>
            <a:endParaRPr sz="2450" dirty="0">
              <a:latin typeface="Arial"/>
              <a:cs typeface="Arial"/>
            </a:endParaRPr>
          </a:p>
          <a:p>
            <a:pPr marL="971550" lvl="1" indent="-354330">
              <a:lnSpc>
                <a:spcPct val="100000"/>
              </a:lnSpc>
              <a:spcBef>
                <a:spcPts val="590"/>
              </a:spcBef>
              <a:buChar char="–"/>
              <a:tabLst>
                <a:tab pos="971550" algn="l"/>
                <a:tab pos="972185" algn="l"/>
              </a:tabLst>
            </a:pP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Use tools to monitor the network</a:t>
            </a:r>
            <a:r>
              <a:rPr sz="245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450" spc="-5" dirty="0">
                <a:solidFill>
                  <a:srgbClr val="7F7F7F"/>
                </a:solidFill>
                <a:latin typeface="Arial"/>
                <a:cs typeface="Arial"/>
              </a:rPr>
              <a:t>traffic</a:t>
            </a:r>
            <a:endParaRPr sz="245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324352"/>
            <a:ext cx="4097020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College</a:t>
            </a:r>
            <a:r>
              <a:rPr spc="-65" dirty="0"/>
              <a:t> </a:t>
            </a:r>
            <a:r>
              <a:rPr dirty="0"/>
              <a:t>Security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063418"/>
            <a:ext cx="8240395" cy="4641215"/>
          </a:xfrm>
          <a:prstGeom prst="rect">
            <a:avLst/>
          </a:prstGeom>
        </p:spPr>
        <p:txBody>
          <a:bodyPr vert="horz" wrap="square" lIns="0" tIns="169545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133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Extra features are ideal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for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colleges and</a:t>
            </a:r>
            <a:r>
              <a:rPr sz="2800" spc="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schools:</a:t>
            </a:r>
            <a:endParaRPr sz="2800">
              <a:latin typeface="Arial"/>
              <a:cs typeface="Arial"/>
            </a:endParaRPr>
          </a:p>
          <a:p>
            <a:pPr marL="823594" marR="5080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 firewall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allows authorised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users access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from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the outside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 inside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Wireless connections that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lead to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firewalls</a:t>
            </a:r>
            <a:endParaRPr sz="2600">
              <a:latin typeface="Arial"/>
              <a:cs typeface="Arial"/>
            </a:endParaRPr>
          </a:p>
          <a:p>
            <a:pPr marL="823594" marR="333375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Compliance with laws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guidelines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on Internet  access for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children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Supervision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of network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guarantee</a:t>
            </a:r>
            <a:r>
              <a:rPr sz="2600" spc="-5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updates</a:t>
            </a:r>
            <a:endParaRPr sz="2600">
              <a:latin typeface="Arial"/>
              <a:cs typeface="Arial"/>
            </a:endParaRPr>
          </a:p>
          <a:p>
            <a:pPr marL="823594" marR="261620" lvl="1" indent="-353695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Constant supervision by teachers,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librarians, and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administrators to guarantee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protection against  attacks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and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also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to supervise</a:t>
            </a:r>
            <a:r>
              <a:rPr sz="2600" spc="-4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users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645909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/>
              <a:t>Security Software</a:t>
            </a:r>
            <a:r>
              <a:rPr spc="-70" dirty="0"/>
              <a:t> </a:t>
            </a:r>
            <a:r>
              <a:rPr dirty="0"/>
              <a:t>Vendors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4693920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many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software is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free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Some is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expensive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What does the college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use?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Is it the best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available?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8.58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288480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References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39110" y="1581653"/>
            <a:ext cx="7647940" cy="31832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2895" marR="177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302895" algn="l"/>
                <a:tab pos="303530" algn="l"/>
                <a:tab pos="1647825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Price B. (ed) (2003).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Networking Complete,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3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rd </a:t>
            </a:r>
            <a:r>
              <a:rPr sz="1850" spc="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edition,</a:t>
            </a:r>
            <a:r>
              <a:rPr sz="2800" spc="-5" dirty="0">
                <a:solidFill>
                  <a:srgbClr val="7F7F7F"/>
                </a:solidFill>
                <a:latin typeface="Times New Roman"/>
                <a:cs typeface="Times New Roman"/>
              </a:rPr>
              <a:t>	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Sybex.</a:t>
            </a:r>
            <a:endParaRPr sz="2800">
              <a:latin typeface="Arial"/>
              <a:cs typeface="Arial"/>
            </a:endParaRPr>
          </a:p>
          <a:p>
            <a:pPr marL="302895" marR="37782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Tanenbaum, A.S. &amp; Weatherall, D.J. (2010).  </a:t>
            </a:r>
            <a:r>
              <a:rPr sz="2800" i="1" spc="-5" dirty="0">
                <a:solidFill>
                  <a:srgbClr val="7F7F7F"/>
                </a:solidFill>
                <a:latin typeface="Arial"/>
                <a:cs typeface="Arial"/>
              </a:rPr>
              <a:t>Computer Networks, </a:t>
            </a:r>
            <a:r>
              <a:rPr sz="2800" spc="5" dirty="0">
                <a:solidFill>
                  <a:srgbClr val="7F7F7F"/>
                </a:solidFill>
                <a:latin typeface="Arial"/>
                <a:cs typeface="Arial"/>
              </a:rPr>
              <a:t>5</a:t>
            </a:r>
            <a:r>
              <a:rPr sz="2775" spc="7" baseline="25525" dirty="0">
                <a:solidFill>
                  <a:srgbClr val="7F7F7F"/>
                </a:solidFill>
                <a:latin typeface="Arial"/>
                <a:cs typeface="Arial"/>
              </a:rPr>
              <a:t>th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edition, Pearson  Education.</a:t>
            </a:r>
            <a:endParaRPr sz="2800">
              <a:latin typeface="Arial"/>
              <a:cs typeface="Arial"/>
            </a:endParaRPr>
          </a:p>
          <a:p>
            <a:pPr marL="302895" marR="74930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302895" algn="l"/>
                <a:tab pos="3035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International Organization for Standardization: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</a:rPr>
              <a:t> </a:t>
            </a:r>
            <a:r>
              <a:rPr sz="2800" u="heavy" spc="-5" dirty="0">
                <a:solidFill>
                  <a:srgbClr val="009898"/>
                </a:solidFill>
                <a:uFill>
                  <a:solidFill>
                    <a:srgbClr val="009898"/>
                  </a:solidFill>
                </a:uFill>
                <a:latin typeface="Arial"/>
                <a:cs typeface="Arial"/>
                <a:hlinkClick r:id="rId2"/>
              </a:rPr>
              <a:t>http://www.iso.org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07763" y="82671"/>
            <a:ext cx="18592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Security Software </a:t>
            </a:r>
            <a:r>
              <a:rPr sz="1000" spc="-5" dirty="0">
                <a:solidFill>
                  <a:srgbClr val="FFFFFF"/>
                </a:solidFill>
                <a:latin typeface="Arial"/>
                <a:cs typeface="Arial"/>
              </a:rPr>
              <a:t>Topic 8 -</a:t>
            </a:r>
            <a:r>
              <a:rPr sz="1000" spc="2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1000" spc="-10" dirty="0">
                <a:solidFill>
                  <a:srgbClr val="FFFFFF"/>
                </a:solidFill>
                <a:latin typeface="Arial"/>
                <a:cs typeface="Arial"/>
              </a:rPr>
              <a:t>8.59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dirty="0"/>
              <a:t>Topic 8 – Security</a:t>
            </a:r>
            <a:r>
              <a:rPr spc="-114" dirty="0"/>
              <a:t> </a:t>
            </a:r>
            <a:r>
              <a:rPr spc="-5" dirty="0"/>
              <a:t>Software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438908" y="3912494"/>
            <a:ext cx="2266315" cy="4064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Any</a:t>
            </a:r>
            <a:r>
              <a:rPr sz="2500" i="1" spc="-40" dirty="0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sz="2500" i="1" spc="-5" dirty="0">
                <a:solidFill>
                  <a:srgbClr val="FFFFFF"/>
                </a:solidFill>
                <a:latin typeface="Arial"/>
                <a:cs typeface="Arial"/>
              </a:rPr>
              <a:t>Questions?</a:t>
            </a:r>
            <a:endParaRPr sz="25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8.6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06463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65" dirty="0"/>
              <a:t> </a:t>
            </a:r>
            <a:r>
              <a:rPr dirty="0"/>
              <a:t>Privacy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581653"/>
            <a:ext cx="7782559" cy="430085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12573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ensure 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only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authorised users can access network</a:t>
            </a:r>
            <a:r>
              <a:rPr sz="2800" spc="7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services.</a:t>
            </a:r>
            <a:endParaRPr sz="2800">
              <a:latin typeface="Arial"/>
              <a:cs typeface="Arial"/>
            </a:endParaRPr>
          </a:p>
          <a:p>
            <a:pPr marL="823594" marR="499109" lvl="1" indent="-353695">
              <a:lnSpc>
                <a:spcPct val="100000"/>
              </a:lnSpc>
              <a:spcBef>
                <a:spcPts val="116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Transmitted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data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cannot be accessed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by 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unauthorised users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and/or is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unintelligible to  unauthorised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users.</a:t>
            </a:r>
            <a:endParaRPr sz="26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129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There are consequences if privacy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is</a:t>
            </a:r>
            <a:r>
              <a:rPr sz="2800" spc="6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breached.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Embarrassment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Financial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loss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3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Company</a:t>
            </a:r>
            <a:r>
              <a:rPr sz="2600" spc="-2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secrets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8.7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21957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50" dirty="0"/>
              <a:t> </a:t>
            </a:r>
            <a:r>
              <a:rPr spc="-5" dirty="0"/>
              <a:t>Integrity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726179"/>
            <a:ext cx="6751955" cy="23736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ensure that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data 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transmitted on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the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not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lost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not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modified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Is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not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 corrupted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8.8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48748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</a:t>
            </a:r>
            <a:r>
              <a:rPr spc="-70" dirty="0"/>
              <a:t> </a:t>
            </a:r>
            <a:r>
              <a:rPr dirty="0"/>
              <a:t>Availability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726179"/>
            <a:ext cx="8255634" cy="189801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90195" marR="5080" indent="-278130">
              <a:lnSpc>
                <a:spcPct val="100000"/>
              </a:lnSpc>
              <a:spcBef>
                <a:spcPts val="9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Network </a:t>
            </a: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security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should ensure that the network 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is 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available for</a:t>
            </a:r>
            <a:r>
              <a:rPr sz="2800" spc="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use:</a:t>
            </a:r>
            <a:endParaRPr sz="28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1160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When</a:t>
            </a:r>
            <a:r>
              <a:rPr sz="2600" spc="-1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7F7F7F"/>
                </a:solidFill>
                <a:latin typeface="Arial"/>
                <a:cs typeface="Arial"/>
              </a:rPr>
              <a:t>needed</a:t>
            </a:r>
            <a:endParaRPr sz="2600">
              <a:latin typeface="Arial"/>
              <a:cs typeface="Arial"/>
            </a:endParaRPr>
          </a:p>
          <a:p>
            <a:pPr marL="823594" lvl="1" indent="-354330">
              <a:lnSpc>
                <a:spcPct val="100000"/>
              </a:lnSpc>
              <a:spcBef>
                <a:spcPts val="625"/>
              </a:spcBef>
              <a:buChar char="–"/>
              <a:tabLst>
                <a:tab pos="823594" algn="l"/>
                <a:tab pos="824230" algn="l"/>
              </a:tabLst>
            </a:pP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Providing the required</a:t>
            </a:r>
            <a:r>
              <a:rPr sz="2600" spc="-35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7F7F7F"/>
                </a:solidFill>
                <a:latin typeface="Arial"/>
                <a:cs typeface="Arial"/>
              </a:rPr>
              <a:t>services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277868" y="82671"/>
            <a:ext cx="17894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10" dirty="0">
                <a:latin typeface="Arial"/>
                <a:cs typeface="Arial"/>
              </a:rPr>
              <a:t>Security Software </a:t>
            </a:r>
            <a:r>
              <a:rPr sz="1000" spc="-5" dirty="0">
                <a:latin typeface="Arial"/>
                <a:cs typeface="Arial"/>
              </a:rPr>
              <a:t>Topic 8 -</a:t>
            </a:r>
            <a:r>
              <a:rPr sz="1000" spc="20" dirty="0">
                <a:latin typeface="Arial"/>
                <a:cs typeface="Arial"/>
              </a:rPr>
              <a:t> </a:t>
            </a:r>
            <a:r>
              <a:rPr sz="1000" spc="-10" dirty="0">
                <a:latin typeface="Arial"/>
                <a:cs typeface="Arial"/>
              </a:rPr>
              <a:t>8.9</a:t>
            </a:r>
            <a:endParaRPr sz="10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8262" y="613404"/>
            <a:ext cx="6767195" cy="6965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5" dirty="0"/>
              <a:t>Network </a:t>
            </a:r>
            <a:r>
              <a:rPr dirty="0"/>
              <a:t>Security</a:t>
            </a:r>
            <a:r>
              <a:rPr spc="-65" dirty="0"/>
              <a:t> </a:t>
            </a:r>
            <a:r>
              <a:rPr dirty="0"/>
              <a:t>Problems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1810" y="1495700"/>
            <a:ext cx="4515485" cy="2586355"/>
          </a:xfrm>
          <a:prstGeom prst="rect">
            <a:avLst/>
          </a:prstGeom>
        </p:spPr>
        <p:txBody>
          <a:bodyPr vert="horz" wrap="square" lIns="0" tIns="97790" rIns="0" bIns="0" rtlCol="0">
            <a:spAutoFit/>
          </a:bodyPr>
          <a:lstStyle/>
          <a:p>
            <a:pPr marL="290195" indent="-278130">
              <a:lnSpc>
                <a:spcPct val="100000"/>
              </a:lnSpc>
              <a:spcBef>
                <a:spcPts val="7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Software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dirty="0">
                <a:solidFill>
                  <a:srgbClr val="7F7F7F"/>
                </a:solidFill>
                <a:latin typeface="Arial"/>
                <a:cs typeface="Arial"/>
              </a:rPr>
              <a:t>Protocol</a:t>
            </a:r>
            <a:r>
              <a:rPr sz="2800" spc="-1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design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5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System configurations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Actions of people</a:t>
            </a:r>
            <a:endParaRPr sz="2800">
              <a:latin typeface="Arial"/>
              <a:cs typeface="Arial"/>
            </a:endParaRPr>
          </a:p>
          <a:p>
            <a:pPr marL="290195" indent="-278130">
              <a:lnSpc>
                <a:spcPct val="100000"/>
              </a:lnSpc>
              <a:spcBef>
                <a:spcPts val="670"/>
              </a:spcBef>
              <a:buChar char="•"/>
              <a:tabLst>
                <a:tab pos="290195" algn="l"/>
                <a:tab pos="290830" algn="l"/>
              </a:tabLst>
            </a:pP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Accidents &amp; natural</a:t>
            </a:r>
            <a:r>
              <a:rPr sz="2800" spc="-20" dirty="0">
                <a:solidFill>
                  <a:srgbClr val="7F7F7F"/>
                </a:solidFill>
                <a:latin typeface="Arial"/>
                <a:cs typeface="Arial"/>
              </a:rPr>
              <a:t> </a:t>
            </a:r>
            <a:r>
              <a:rPr sz="2800" spc="-5" dirty="0">
                <a:solidFill>
                  <a:srgbClr val="7F7F7F"/>
                </a:solidFill>
                <a:latin typeface="Arial"/>
                <a:cs typeface="Arial"/>
              </a:rPr>
              <a:t>events</a:t>
            </a:r>
            <a:endParaRPr sz="2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etropolitan">
  <a:themeElements>
    <a:clrScheme name="Metropolitan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Metropolitan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etropolitan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00000"/>
                <a:lumMod val="110000"/>
              </a:schemeClr>
            </a:gs>
            <a:gs pos="50000">
              <a:schemeClr val="phClr">
                <a:tint val="75000"/>
                <a:satMod val="101000"/>
                <a:lumMod val="105000"/>
              </a:schemeClr>
            </a:gs>
            <a:gs pos="100000">
              <a:schemeClr val="phClr">
                <a:tint val="82000"/>
                <a:satMod val="104000"/>
                <a:lumMod val="105000"/>
              </a:schemeClr>
            </a:gs>
          </a:gsLst>
          <a:lin ang="27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80000"/>
                <a:satMod val="100000"/>
                <a:lumMod val="99000"/>
              </a:schemeClr>
            </a:gs>
          </a:gsLst>
          <a:lin ang="27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solidFill>
          <a:schemeClr val="phClr">
            <a:shade val="95000"/>
            <a:satMod val="17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etropolitan" id="{4C5440D6-04D2-4954-96CF-F251137069B2}" vid="{0941A018-FB9B-4401-A32C-7E04526866E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Metropolitan</Template>
  <TotalTime>6</TotalTime>
  <Words>2410</Words>
  <Application>Microsoft Office PowerPoint</Application>
  <PresentationFormat>On-screen Show (4:3)</PresentationFormat>
  <Paragraphs>401</Paragraphs>
  <Slides>59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59</vt:i4>
      </vt:variant>
    </vt:vector>
  </HeadingPairs>
  <TitlesOfParts>
    <vt:vector size="63" baseType="lpstr">
      <vt:lpstr>Arial</vt:lpstr>
      <vt:lpstr>Calibri Light</vt:lpstr>
      <vt:lpstr>Times New Roman</vt:lpstr>
      <vt:lpstr>Metropolitan</vt:lpstr>
      <vt:lpstr>PowerPoint Presentation</vt:lpstr>
      <vt:lpstr>PowerPoint Presentation</vt:lpstr>
      <vt:lpstr>Scope and Coverage</vt:lpstr>
      <vt:lpstr>Learning Outcomes</vt:lpstr>
      <vt:lpstr>Tasks of Network Security</vt:lpstr>
      <vt:lpstr>Network Privacy</vt:lpstr>
      <vt:lpstr>Network Integrity</vt:lpstr>
      <vt:lpstr>Network Availability</vt:lpstr>
      <vt:lpstr>Network Security Problems</vt:lpstr>
      <vt:lpstr>Security Threats</vt:lpstr>
      <vt:lpstr>Eavesdropping</vt:lpstr>
      <vt:lpstr>Man-in-the-Middle - 1</vt:lpstr>
      <vt:lpstr>Man-in-the-Middle - 2</vt:lpstr>
      <vt:lpstr>Replay Attack</vt:lpstr>
      <vt:lpstr>Virus</vt:lpstr>
      <vt:lpstr>Trojan</vt:lpstr>
      <vt:lpstr>Worm</vt:lpstr>
      <vt:lpstr>Traffic Analysis</vt:lpstr>
      <vt:lpstr>Physical Threats - 1</vt:lpstr>
      <vt:lpstr>Physical Threats - 2</vt:lpstr>
      <vt:lpstr>Phishing</vt:lpstr>
      <vt:lpstr>Denial of Service</vt:lpstr>
      <vt:lpstr>PowerPoint Presentation</vt:lpstr>
      <vt:lpstr>Countermeasures</vt:lpstr>
      <vt:lpstr>Authentication</vt:lpstr>
      <vt:lpstr>Authentication Methods</vt:lpstr>
      <vt:lpstr>Encryption</vt:lpstr>
      <vt:lpstr>Private &amp; Public Keys</vt:lpstr>
      <vt:lpstr>Digital Signatures - 1</vt:lpstr>
      <vt:lpstr>Digital Signatures - 2</vt:lpstr>
      <vt:lpstr>Using Digital Signatures</vt:lpstr>
      <vt:lpstr>Virus Protection</vt:lpstr>
      <vt:lpstr>Using Virus Protection</vt:lpstr>
      <vt:lpstr>Physical Countermeasures</vt:lpstr>
      <vt:lpstr>The Security Policy</vt:lpstr>
      <vt:lpstr>Acceptable Use Policy</vt:lpstr>
      <vt:lpstr>Authorisation</vt:lpstr>
      <vt:lpstr>Roles and Responsibilities</vt:lpstr>
      <vt:lpstr>Business Continuity</vt:lpstr>
      <vt:lpstr>PowerPoint Presentation</vt:lpstr>
      <vt:lpstr>Network Security Software</vt:lpstr>
      <vt:lpstr>Intrusion Detection Software (IDS)</vt:lpstr>
      <vt:lpstr>Antivirus Software</vt:lpstr>
      <vt:lpstr>Vulnerability Scanners</vt:lpstr>
      <vt:lpstr>Packet Sniffers</vt:lpstr>
      <vt:lpstr>Firewalls</vt:lpstr>
      <vt:lpstr>Security Risks</vt:lpstr>
      <vt:lpstr>Managing Security Risks</vt:lpstr>
      <vt:lpstr>Identify &amp; Analyse Risks</vt:lpstr>
      <vt:lpstr>Risk Assessment</vt:lpstr>
      <vt:lpstr>Risk Management</vt:lpstr>
      <vt:lpstr>International Standards</vt:lpstr>
      <vt:lpstr>Balancing Risks</vt:lpstr>
      <vt:lpstr>Spam</vt:lpstr>
      <vt:lpstr>Small Business Security</vt:lpstr>
      <vt:lpstr>College Security</vt:lpstr>
      <vt:lpstr>Security Software Vendors</vt:lpstr>
      <vt:lpstr>References</vt:lpstr>
      <vt:lpstr>Topic 8 – Security Software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Fariha</cp:lastModifiedBy>
  <cp:revision>6</cp:revision>
  <dcterms:created xsi:type="dcterms:W3CDTF">2018-10-03T15:31:34Z</dcterms:created>
  <dcterms:modified xsi:type="dcterms:W3CDTF">2018-10-04T05:09:52Z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2018-03-18T00:00:00Z</vt:filetime>
  </property>
  <property fmtid="{D5CDD505-2E9C-101B-9397-08002B2CF9AE}" pid="3" name="Creator">
    <vt:lpwstr>Online2PDF.com</vt:lpwstr>
  </property>
  <property fmtid="{D5CDD505-2E9C-101B-9397-08002B2CF9AE}" pid="4" name="LastSaved">
    <vt:filetime>2018-03-18T00:00:00Z</vt:filetime>
  </property>
</Properties>
</file>