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12" r:id="rId58"/>
    <p:sldId id="313" r:id="rId59"/>
    <p:sldId id="314" r:id="rId60"/>
    <p:sldId id="315" r:id="rId61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2628" y="770467"/>
            <a:ext cx="8086725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000" spc="-120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0634" y="4198409"/>
            <a:ext cx="6921151" cy="1645920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rgbClr val="262626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pPr marL="12700">
              <a:lnSpc>
                <a:spcPct val="100000"/>
              </a:lnSpc>
            </a:pPr>
            <a:r>
              <a:rPr lang="en-US" spc="-10" smtClean="0"/>
              <a:t>V1.0</a:t>
            </a:r>
            <a:endParaRPr lang="en-US" spc="-1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pPr marL="12700">
              <a:lnSpc>
                <a:spcPct val="100000"/>
              </a:lnSpc>
            </a:pPr>
            <a:r>
              <a:rPr lang="en-US" spc="-5" smtClean="0"/>
              <a:t>© </a:t>
            </a:r>
            <a:r>
              <a:rPr lang="en-US" spc="-10" smtClean="0"/>
              <a:t>NCC Education</a:t>
            </a:r>
            <a:r>
              <a:rPr lang="en-US" spc="75" smtClean="0"/>
              <a:t> </a:t>
            </a:r>
            <a:r>
              <a:rPr lang="en-US" spc="-5" smtClean="0"/>
              <a:t>Limited</a:t>
            </a:r>
            <a:endParaRPr lang="en-US" spc="-5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6557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12700">
              <a:lnSpc>
                <a:spcPct val="100000"/>
              </a:lnSpc>
            </a:pPr>
            <a:r>
              <a:rPr lang="en-US" spc="-10" smtClean="0"/>
              <a:t>V1.0</a:t>
            </a:r>
            <a:endParaRPr lang="en-US" spc="-1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ct val="100000"/>
              </a:lnSpc>
            </a:pPr>
            <a:r>
              <a:rPr lang="en-US" spc="-5" smtClean="0"/>
              <a:t>© </a:t>
            </a:r>
            <a:r>
              <a:rPr lang="en-US" spc="-10" smtClean="0"/>
              <a:t>NCC Education</a:t>
            </a:r>
            <a:r>
              <a:rPr lang="en-US" spc="75" smtClean="0"/>
              <a:t> </a:t>
            </a:r>
            <a:r>
              <a:rPr lang="en-US" spc="-5" smtClean="0"/>
              <a:t>Limited</a:t>
            </a:r>
            <a:endParaRPr lang="en-US" spc="-5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0133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7963" y="695325"/>
            <a:ext cx="1971675" cy="4800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644" y="714376"/>
            <a:ext cx="5800725" cy="54006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12700">
              <a:lnSpc>
                <a:spcPct val="100000"/>
              </a:lnSpc>
            </a:pPr>
            <a:r>
              <a:rPr lang="en-US" spc="-10" smtClean="0"/>
              <a:t>V1.0</a:t>
            </a:r>
            <a:endParaRPr lang="en-US" spc="-1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ct val="100000"/>
              </a:lnSpc>
            </a:pPr>
            <a:r>
              <a:rPr lang="en-US" spc="-5" smtClean="0"/>
              <a:t>© </a:t>
            </a:r>
            <a:r>
              <a:rPr lang="en-US" spc="-10" smtClean="0"/>
              <a:t>NCC Education</a:t>
            </a:r>
            <a:r>
              <a:rPr lang="en-US" spc="75" smtClean="0"/>
              <a:t> </a:t>
            </a:r>
            <a:r>
              <a:rPr lang="en-US" spc="-5" smtClean="0"/>
              <a:t>Limited</a:t>
            </a:r>
            <a:endParaRPr lang="en-US" spc="-5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5941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12700">
              <a:lnSpc>
                <a:spcPct val="100000"/>
              </a:lnSpc>
            </a:pPr>
            <a:r>
              <a:rPr lang="en-US" spc="-10" smtClean="0"/>
              <a:t>V1.0</a:t>
            </a:r>
            <a:endParaRPr lang="en-US" spc="-1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ct val="100000"/>
              </a:lnSpc>
            </a:pPr>
            <a:r>
              <a:rPr lang="en-US" spc="-5" smtClean="0"/>
              <a:t>© </a:t>
            </a:r>
            <a:r>
              <a:rPr lang="en-US" spc="-10" smtClean="0"/>
              <a:t>NCC Education</a:t>
            </a:r>
            <a:r>
              <a:rPr lang="en-US" spc="75" smtClean="0"/>
              <a:t> </a:t>
            </a:r>
            <a:r>
              <a:rPr lang="en-US" spc="-5" smtClean="0"/>
              <a:t>Limited</a:t>
            </a:r>
            <a:endParaRPr lang="en-US" spc="-5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0609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2628" y="767419"/>
            <a:ext cx="8085582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000" b="0" baseline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0634" y="4187275"/>
            <a:ext cx="6919722" cy="1645920"/>
          </a:xfrm>
        </p:spPr>
        <p:txBody>
          <a:bodyPr anchor="t">
            <a:normAutofit/>
          </a:bodyPr>
          <a:lstStyle>
            <a:lvl1pPr marL="0" indent="0">
              <a:buNone/>
              <a:defRPr sz="28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12700">
              <a:lnSpc>
                <a:spcPct val="100000"/>
              </a:lnSpc>
            </a:pPr>
            <a:r>
              <a:rPr lang="en-US" spc="-10" smtClean="0"/>
              <a:t>V1.0</a:t>
            </a:r>
            <a:endParaRPr lang="en-US" spc="-1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ct val="100000"/>
              </a:lnSpc>
            </a:pPr>
            <a:r>
              <a:rPr lang="en-US" spc="-5" smtClean="0"/>
              <a:t>© </a:t>
            </a:r>
            <a:r>
              <a:rPr lang="en-US" spc="-10" smtClean="0"/>
              <a:t>NCC Education</a:t>
            </a:r>
            <a:r>
              <a:rPr lang="en-US" spc="75" smtClean="0"/>
              <a:t> </a:t>
            </a:r>
            <a:r>
              <a:rPr lang="en-US" spc="-5" smtClean="0"/>
              <a:t>Limited</a:t>
            </a:r>
            <a:endParaRPr lang="en-US" spc="-5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7898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7492" y="1993392"/>
            <a:ext cx="3806190" cy="3767328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7738" y="1993392"/>
            <a:ext cx="3806190" cy="3767328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12700">
              <a:lnSpc>
                <a:spcPct val="100000"/>
              </a:lnSpc>
            </a:pPr>
            <a:r>
              <a:rPr lang="en-US" spc="-10" smtClean="0"/>
              <a:t>V1.0</a:t>
            </a:r>
            <a:endParaRPr lang="en-US" spc="-1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ct val="100000"/>
              </a:lnSpc>
            </a:pPr>
            <a:r>
              <a:rPr lang="en-US" spc="-5" smtClean="0"/>
              <a:t>© </a:t>
            </a:r>
            <a:r>
              <a:rPr lang="en-US" spc="-10" smtClean="0"/>
              <a:t>NCC Education</a:t>
            </a:r>
            <a:r>
              <a:rPr lang="en-US" spc="75" smtClean="0"/>
              <a:t> </a:t>
            </a:r>
            <a:r>
              <a:rPr lang="en-US" spc="-5" smtClean="0"/>
              <a:t>Limited</a:t>
            </a:r>
            <a:endParaRPr lang="en-US" spc="-5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8019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7492" y="2032000"/>
            <a:ext cx="3806190" cy="72340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7492" y="2736150"/>
            <a:ext cx="3806190" cy="32004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66310" y="2029968"/>
            <a:ext cx="3806190" cy="722376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 cap="all" baseline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66310" y="2734056"/>
            <a:ext cx="3806190" cy="32004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12700">
              <a:lnSpc>
                <a:spcPct val="100000"/>
              </a:lnSpc>
            </a:pPr>
            <a:r>
              <a:rPr lang="en-US" spc="-10" smtClean="0"/>
              <a:t>V1.0</a:t>
            </a:r>
            <a:endParaRPr lang="en-US" spc="-1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ct val="100000"/>
              </a:lnSpc>
            </a:pPr>
            <a:r>
              <a:rPr lang="en-US" spc="-5" smtClean="0"/>
              <a:t>© </a:t>
            </a:r>
            <a:r>
              <a:rPr lang="en-US" spc="-10" smtClean="0"/>
              <a:t>NCC Education</a:t>
            </a:r>
            <a:r>
              <a:rPr lang="en-US" spc="75" smtClean="0"/>
              <a:t> </a:t>
            </a:r>
            <a:r>
              <a:rPr lang="en-US" spc="-5" smtClean="0"/>
              <a:t>Limited</a:t>
            </a:r>
            <a:endParaRPr lang="en-US" spc="-5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3879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12700">
              <a:lnSpc>
                <a:spcPct val="100000"/>
              </a:lnSpc>
            </a:pPr>
            <a:r>
              <a:rPr lang="en-US" spc="-10" smtClean="0"/>
              <a:t>V1.0</a:t>
            </a:r>
            <a:endParaRPr lang="en-US" spc="-1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ct val="100000"/>
              </a:lnSpc>
            </a:pPr>
            <a:r>
              <a:rPr lang="en-US" spc="-5" smtClean="0"/>
              <a:t>© </a:t>
            </a:r>
            <a:r>
              <a:rPr lang="en-US" spc="-10" smtClean="0"/>
              <a:t>NCC Education</a:t>
            </a:r>
            <a:r>
              <a:rPr lang="en-US" spc="75" smtClean="0"/>
              <a:t> </a:t>
            </a:r>
            <a:r>
              <a:rPr lang="en-US" spc="-5" smtClean="0"/>
              <a:t>Limited</a:t>
            </a:r>
            <a:endParaRPr lang="en-US" spc="-5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3539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12700">
              <a:lnSpc>
                <a:spcPct val="100000"/>
              </a:lnSpc>
            </a:pPr>
            <a:r>
              <a:rPr lang="en-US" spc="-10" smtClean="0"/>
              <a:t>V1.0</a:t>
            </a:r>
            <a:endParaRPr lang="en-US" spc="-1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ct val="100000"/>
              </a:lnSpc>
            </a:pPr>
            <a:r>
              <a:rPr lang="en-US" spc="-5" smtClean="0"/>
              <a:t>© </a:t>
            </a:r>
            <a:r>
              <a:rPr lang="en-US" spc="-10" smtClean="0"/>
              <a:t>NCC Education</a:t>
            </a:r>
            <a:r>
              <a:rPr lang="en-US" spc="75" smtClean="0"/>
              <a:t> </a:t>
            </a:r>
            <a:r>
              <a:rPr lang="en-US" spc="-5" smtClean="0"/>
              <a:t>Limited</a:t>
            </a:r>
            <a:endParaRPr lang="en-US" spc="-5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688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715000" y="0"/>
            <a:ext cx="3429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6196053" y="542282"/>
            <a:ext cx="253746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36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" y="762000"/>
            <a:ext cx="4572000" cy="4572000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06987" y="2511813"/>
            <a:ext cx="254889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500">
                <a:solidFill>
                  <a:srgbClr val="40404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12700">
              <a:lnSpc>
                <a:spcPct val="100000"/>
              </a:lnSpc>
            </a:pPr>
            <a:r>
              <a:rPr lang="en-US" spc="-10" smtClean="0"/>
              <a:t>V1.0</a:t>
            </a:r>
            <a:endParaRPr lang="en-US" spc="-1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ct val="100000"/>
              </a:lnSpc>
            </a:pPr>
            <a:r>
              <a:rPr lang="en-US" spc="-5" smtClean="0"/>
              <a:t>© </a:t>
            </a:r>
            <a:r>
              <a:rPr lang="en-US" spc="-10" smtClean="0"/>
              <a:t>NCC Education</a:t>
            </a:r>
            <a:r>
              <a:rPr lang="en-US" spc="75" smtClean="0"/>
              <a:t> </a:t>
            </a:r>
            <a:r>
              <a:rPr lang="en-US" spc="-5" smtClean="0"/>
              <a:t>Limited</a:t>
            </a:r>
            <a:endParaRPr lang="en-US" spc="-5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0713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6918" y="5418668"/>
            <a:ext cx="8085582" cy="613283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9144000" cy="5330952"/>
          </a:xfrm>
          <a:solidFill>
            <a:schemeClr val="accent1">
              <a:lumMod val="20000"/>
              <a:lumOff val="8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rgbClr val="4D4D4D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7492" y="5909735"/>
            <a:ext cx="6922008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spcBef>
                <a:spcPts val="1200"/>
              </a:spcBef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pPr marL="12700">
              <a:lnSpc>
                <a:spcPct val="100000"/>
              </a:lnSpc>
            </a:pPr>
            <a:r>
              <a:rPr lang="en-US" spc="-10" smtClean="0"/>
              <a:t>V1.0</a:t>
            </a:r>
            <a:endParaRPr lang="en-US" spc="-1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pPr marL="12700">
              <a:lnSpc>
                <a:spcPct val="100000"/>
              </a:lnSpc>
            </a:pPr>
            <a:r>
              <a:rPr lang="en-US" spc="-5" smtClean="0"/>
              <a:t>© </a:t>
            </a:r>
            <a:r>
              <a:rPr lang="en-US" spc="-10" smtClean="0"/>
              <a:t>NCC Education</a:t>
            </a:r>
            <a:r>
              <a:rPr lang="en-US" spc="75" smtClean="0"/>
              <a:t> </a:t>
            </a:r>
            <a:r>
              <a:rPr lang="en-US" spc="-5" smtClean="0"/>
              <a:t>Limited</a:t>
            </a:r>
            <a:endParaRPr lang="en-US" spc="-5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1757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2919" y="499533"/>
            <a:ext cx="8079581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7206" y="1993393"/>
            <a:ext cx="8065294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4350" y="6412447"/>
            <a:ext cx="30861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75000"/>
                  </a:schemeClr>
                </a:solidFill>
              </a:defRPr>
            </a:lvl1pPr>
          </a:lstStyle>
          <a:p>
            <a:pPr marL="12700">
              <a:lnSpc>
                <a:spcPct val="100000"/>
              </a:lnSpc>
            </a:pPr>
            <a:r>
              <a:rPr lang="en-US" spc="-10" smtClean="0"/>
              <a:t>V1.0</a:t>
            </a:r>
            <a:endParaRPr lang="en-US" spc="-1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4350" y="6554697"/>
            <a:ext cx="37719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75000"/>
                  </a:schemeClr>
                </a:solidFill>
              </a:defRPr>
            </a:lvl1pPr>
          </a:lstStyle>
          <a:p>
            <a:pPr marL="12700">
              <a:lnSpc>
                <a:spcPct val="100000"/>
              </a:lnSpc>
            </a:pPr>
            <a:r>
              <a:rPr lang="en-US" spc="-5" smtClean="0"/>
              <a:t>© </a:t>
            </a:r>
            <a:r>
              <a:rPr lang="en-US" spc="-10" smtClean="0"/>
              <a:t>NCC Education</a:t>
            </a:r>
            <a:r>
              <a:rPr lang="en-US" spc="75" smtClean="0"/>
              <a:t> </a:t>
            </a:r>
            <a:r>
              <a:rPr lang="en-US" spc="-5" smtClean="0"/>
              <a:t>Limited</a:t>
            </a:r>
            <a:endParaRPr lang="en-US" spc="-5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41193" y="5829748"/>
            <a:ext cx="219456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0" b="0">
                <a:ln>
                  <a:noFill/>
                </a:ln>
                <a:solidFill>
                  <a:schemeClr val="accent1">
                    <a:alpha val="20000"/>
                  </a:schemeClr>
                </a:solidFill>
                <a:latin typeface="+mj-lt"/>
              </a:defRPr>
            </a:lvl1pPr>
          </a:lstStyle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841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274320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626871" y="3326378"/>
            <a:ext cx="3169920" cy="15716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latin typeface="Arial"/>
                <a:cs typeface="Arial"/>
              </a:rPr>
              <a:t>Computer</a:t>
            </a:r>
            <a:r>
              <a:rPr sz="2800" spc="-4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Networks</a:t>
            </a:r>
            <a:endParaRPr sz="2800" dirty="0">
              <a:latin typeface="Arial"/>
              <a:cs typeface="Arial"/>
            </a:endParaRPr>
          </a:p>
          <a:p>
            <a:pPr marL="21590" marR="2188845">
              <a:lnSpc>
                <a:spcPct val="140000"/>
              </a:lnSpc>
              <a:spcBef>
                <a:spcPts val="2430"/>
              </a:spcBef>
            </a:pPr>
            <a:r>
              <a:rPr sz="1900" i="1" spc="-5" dirty="0">
                <a:latin typeface="Arial"/>
                <a:cs typeface="Arial"/>
              </a:rPr>
              <a:t>Topic </a:t>
            </a:r>
            <a:r>
              <a:rPr sz="1900" i="1" spc="-10" dirty="0">
                <a:latin typeface="Arial"/>
                <a:cs typeface="Arial"/>
              </a:rPr>
              <a:t>9:  </a:t>
            </a:r>
            <a:r>
              <a:rPr sz="1900" i="1" spc="-5" dirty="0">
                <a:latin typeface="Arial"/>
                <a:cs typeface="Arial"/>
              </a:rPr>
              <a:t>Fi</a:t>
            </a:r>
            <a:r>
              <a:rPr sz="1900" i="1" dirty="0">
                <a:latin typeface="Arial"/>
                <a:cs typeface="Arial"/>
              </a:rPr>
              <a:t>r</a:t>
            </a:r>
            <a:r>
              <a:rPr sz="1900" i="1" spc="-10" dirty="0">
                <a:latin typeface="Arial"/>
                <a:cs typeface="Arial"/>
              </a:rPr>
              <a:t>ewalls</a:t>
            </a:r>
            <a:endParaRPr sz="19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697222" y="82671"/>
            <a:ext cx="136969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latin typeface="Arial"/>
                <a:cs typeface="Arial"/>
              </a:rPr>
              <a:t>Firewalls </a:t>
            </a:r>
            <a:r>
              <a:rPr sz="1000" spc="-5" dirty="0">
                <a:latin typeface="Arial"/>
                <a:cs typeface="Arial"/>
              </a:rPr>
              <a:t>Topic 9 -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9.10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262" y="468878"/>
            <a:ext cx="854011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dirty="0"/>
              <a:t>Words, Phrases &amp; </a:t>
            </a:r>
            <a:r>
              <a:rPr sz="4400" spc="-5" dirty="0"/>
              <a:t>Domain</a:t>
            </a:r>
            <a:r>
              <a:rPr sz="4400" spc="-60" dirty="0"/>
              <a:t> </a:t>
            </a:r>
            <a:r>
              <a:rPr sz="4400" spc="-5" dirty="0"/>
              <a:t>Names</a:t>
            </a:r>
            <a:endParaRPr sz="4400"/>
          </a:p>
        </p:txBody>
      </p:sp>
      <p:sp>
        <p:nvSpPr>
          <p:cNvPr id="4" name="object 4"/>
          <p:cNvSpPr txBox="1"/>
          <p:nvPr/>
        </p:nvSpPr>
        <p:spPr>
          <a:xfrm>
            <a:off x="451810" y="1365626"/>
            <a:ext cx="8413750" cy="42519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0195" marR="5080" indent="-278130">
              <a:lnSpc>
                <a:spcPct val="100000"/>
              </a:lnSpc>
              <a:spcBef>
                <a:spcPts val="9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Lists of words and phrases that are not allowed can  be used to block</a:t>
            </a:r>
            <a:r>
              <a:rPr sz="2800" spc="1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traffic</a:t>
            </a:r>
            <a:endParaRPr sz="2800">
              <a:latin typeface="Arial"/>
              <a:cs typeface="Arial"/>
            </a:endParaRPr>
          </a:p>
          <a:p>
            <a:pPr marL="823594" marR="708660" lvl="1" indent="-353695">
              <a:lnSpc>
                <a:spcPct val="100000"/>
              </a:lnSpc>
              <a:spcBef>
                <a:spcPts val="1160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There can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be problems when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a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legitimate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word 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contains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a blocked word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within</a:t>
            </a:r>
            <a:r>
              <a:rPr sz="2600" spc="-6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it.</a:t>
            </a:r>
            <a:endParaRPr sz="2600">
              <a:latin typeface="Arial"/>
              <a:cs typeface="Arial"/>
            </a:endParaRPr>
          </a:p>
          <a:p>
            <a:pPr marL="290195" marR="697230" indent="-278130">
              <a:lnSpc>
                <a:spcPct val="100000"/>
              </a:lnSpc>
              <a:spcBef>
                <a:spcPts val="129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Similarly, lists of domain names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can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be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used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to  block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traffic</a:t>
            </a:r>
            <a:endParaRPr sz="2800">
              <a:latin typeface="Arial"/>
              <a:cs typeface="Arial"/>
            </a:endParaRPr>
          </a:p>
          <a:p>
            <a:pPr marL="823594" lvl="1" indent="-354330">
              <a:lnSpc>
                <a:spcPct val="100000"/>
              </a:lnSpc>
              <a:spcBef>
                <a:spcPts val="1160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Could be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a blocked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list where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access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is</a:t>
            </a:r>
            <a:r>
              <a:rPr sz="2600" spc="-5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prevented</a:t>
            </a:r>
            <a:endParaRPr sz="2600">
              <a:latin typeface="Arial"/>
              <a:cs typeface="Arial"/>
            </a:endParaRPr>
          </a:p>
          <a:p>
            <a:pPr marL="823594" marR="85725" lvl="1" indent="-353695">
              <a:lnSpc>
                <a:spcPct val="100000"/>
              </a:lnSpc>
              <a:spcBef>
                <a:spcPts val="625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Could be an allowed list and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access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is only allowed 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to domains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on the list and nothing</a:t>
            </a:r>
            <a:r>
              <a:rPr sz="2600" spc="1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else</a:t>
            </a:r>
            <a:endParaRPr sz="2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697222" y="82671"/>
            <a:ext cx="136969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latin typeface="Arial"/>
                <a:cs typeface="Arial"/>
              </a:rPr>
              <a:t>Firewalls </a:t>
            </a:r>
            <a:r>
              <a:rPr sz="1000" spc="-5" dirty="0">
                <a:latin typeface="Arial"/>
                <a:cs typeface="Arial"/>
              </a:rPr>
              <a:t>Topic 9 -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9.11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262" y="613404"/>
            <a:ext cx="534035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dirty="0"/>
              <a:t>IP Addresses &amp;</a:t>
            </a:r>
            <a:r>
              <a:rPr sz="4400" spc="-80" dirty="0"/>
              <a:t> </a:t>
            </a:r>
            <a:r>
              <a:rPr sz="4400" dirty="0"/>
              <a:t>Ports</a:t>
            </a:r>
            <a:endParaRPr sz="4400"/>
          </a:p>
        </p:txBody>
      </p:sp>
      <p:sp>
        <p:nvSpPr>
          <p:cNvPr id="4" name="object 4"/>
          <p:cNvSpPr txBox="1"/>
          <p:nvPr/>
        </p:nvSpPr>
        <p:spPr>
          <a:xfrm>
            <a:off x="451810" y="1581653"/>
            <a:ext cx="8392795" cy="326897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0195" indent="-278130">
              <a:lnSpc>
                <a:spcPct val="100000"/>
              </a:lnSpc>
              <a:spcBef>
                <a:spcPts val="9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A firewall typically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filters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information by</a:t>
            </a:r>
            <a:r>
              <a:rPr sz="2800" spc="4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examining</a:t>
            </a:r>
            <a:endParaRPr sz="2800">
              <a:latin typeface="Arial"/>
              <a:cs typeface="Arial"/>
            </a:endParaRPr>
          </a:p>
          <a:p>
            <a:pPr marL="290195">
              <a:lnSpc>
                <a:spcPct val="100000"/>
              </a:lnSpc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I.P. addresses and port</a:t>
            </a:r>
            <a:r>
              <a:rPr sz="2800" spc="1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information.</a:t>
            </a:r>
            <a:endParaRPr sz="2800">
              <a:latin typeface="Arial"/>
              <a:cs typeface="Arial"/>
            </a:endParaRPr>
          </a:p>
          <a:p>
            <a:pPr marL="290195" marR="693420" indent="-278130">
              <a:lnSpc>
                <a:spcPct val="100000"/>
              </a:lnSpc>
              <a:spcBef>
                <a:spcPts val="67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The firewall can determine which ports and I.P.  addresses are</a:t>
            </a:r>
            <a:r>
              <a:rPr sz="2800" spc="1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normal.</a:t>
            </a:r>
            <a:endParaRPr sz="2800">
              <a:latin typeface="Arial"/>
              <a:cs typeface="Arial"/>
            </a:endParaRPr>
          </a:p>
          <a:p>
            <a:pPr marL="290195" indent="-278130">
              <a:lnSpc>
                <a:spcPct val="100000"/>
              </a:lnSpc>
              <a:spcBef>
                <a:spcPts val="670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It keeps a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list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of situations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that 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are</a:t>
            </a:r>
            <a:r>
              <a:rPr sz="2800" spc="2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suspicious.</a:t>
            </a:r>
            <a:endParaRPr sz="2800">
              <a:latin typeface="Arial"/>
              <a:cs typeface="Arial"/>
            </a:endParaRPr>
          </a:p>
          <a:p>
            <a:pPr marL="290195" marR="5080" indent="-278130">
              <a:lnSpc>
                <a:spcPct val="100000"/>
              </a:lnSpc>
              <a:spcBef>
                <a:spcPts val="67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If something looks suspicious, it will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stop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the flow 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of 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data.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697222" y="82671"/>
            <a:ext cx="136969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latin typeface="Arial"/>
                <a:cs typeface="Arial"/>
              </a:rPr>
              <a:t>Firewalls </a:t>
            </a:r>
            <a:r>
              <a:rPr sz="1000" spc="-5" dirty="0">
                <a:latin typeface="Arial"/>
                <a:cs typeface="Arial"/>
              </a:rPr>
              <a:t>Topic 9 -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9.12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262" y="339592"/>
            <a:ext cx="8563610" cy="6654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200" dirty="0"/>
              <a:t>Source &amp; </a:t>
            </a:r>
            <a:r>
              <a:rPr sz="4200" spc="-5" dirty="0"/>
              <a:t>Destination </a:t>
            </a:r>
            <a:r>
              <a:rPr sz="4200" spc="-10" dirty="0"/>
              <a:t>IP </a:t>
            </a:r>
            <a:r>
              <a:rPr sz="4200" dirty="0"/>
              <a:t>Address -</a:t>
            </a:r>
            <a:r>
              <a:rPr sz="4200" spc="-75" dirty="0"/>
              <a:t> </a:t>
            </a:r>
            <a:r>
              <a:rPr sz="4200" dirty="0"/>
              <a:t>1</a:t>
            </a:r>
            <a:endParaRPr sz="4200"/>
          </a:p>
        </p:txBody>
      </p:sp>
      <p:sp>
        <p:nvSpPr>
          <p:cNvPr id="4" name="object 4"/>
          <p:cNvSpPr txBox="1"/>
          <p:nvPr/>
        </p:nvSpPr>
        <p:spPr>
          <a:xfrm>
            <a:off x="378968" y="1076701"/>
            <a:ext cx="8495030" cy="47821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89560" marR="325120" indent="-277495">
              <a:lnSpc>
                <a:spcPct val="100000"/>
              </a:lnSpc>
              <a:spcBef>
                <a:spcPts val="95"/>
              </a:spcBef>
              <a:buChar char="•"/>
              <a:tabLst>
                <a:tab pos="289560" algn="l"/>
                <a:tab pos="290195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Some firewalls can filter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traffic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based on source 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or 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destination IP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address.</a:t>
            </a:r>
            <a:endParaRPr sz="2800">
              <a:latin typeface="Arial"/>
              <a:cs typeface="Arial"/>
            </a:endParaRPr>
          </a:p>
          <a:p>
            <a:pPr marL="289560" marR="5080" indent="-277495">
              <a:lnSpc>
                <a:spcPct val="100000"/>
              </a:lnSpc>
              <a:spcBef>
                <a:spcPts val="675"/>
              </a:spcBef>
              <a:buChar char="•"/>
              <a:tabLst>
                <a:tab pos="289560" algn="l"/>
                <a:tab pos="290195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Enables you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to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allow or deny traffic based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on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the 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computers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or networks that are sending or receiving  the</a:t>
            </a:r>
            <a:r>
              <a:rPr sz="2800" spc="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traffic</a:t>
            </a:r>
            <a:endParaRPr sz="2800">
              <a:latin typeface="Arial"/>
              <a:cs typeface="Arial"/>
            </a:endParaRPr>
          </a:p>
          <a:p>
            <a:pPr marL="822960" lvl="1" indent="-353695">
              <a:lnSpc>
                <a:spcPct val="100000"/>
              </a:lnSpc>
              <a:spcBef>
                <a:spcPts val="10"/>
              </a:spcBef>
              <a:buChar char="–"/>
              <a:tabLst>
                <a:tab pos="822960" algn="l"/>
                <a:tab pos="823594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Can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configure firewalls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to block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specific</a:t>
            </a:r>
            <a:r>
              <a:rPr sz="2600" spc="-3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websites</a:t>
            </a:r>
            <a:endParaRPr sz="2600">
              <a:latin typeface="Arial"/>
              <a:cs typeface="Arial"/>
            </a:endParaRPr>
          </a:p>
          <a:p>
            <a:pPr marL="822960" marR="1246505" lvl="1" indent="-353695">
              <a:lnSpc>
                <a:spcPct val="100000"/>
              </a:lnSpc>
              <a:spcBef>
                <a:spcPts val="620"/>
              </a:spcBef>
              <a:buChar char="–"/>
              <a:tabLst>
                <a:tab pos="822960" algn="l"/>
                <a:tab pos="823594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Can allow/deny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traffic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based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on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the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sending 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computer</a:t>
            </a:r>
            <a:endParaRPr sz="2600">
              <a:latin typeface="Arial"/>
              <a:cs typeface="Arial"/>
            </a:endParaRPr>
          </a:p>
          <a:p>
            <a:pPr marL="822960" marR="90170" lvl="1" indent="-353695">
              <a:lnSpc>
                <a:spcPct val="100000"/>
              </a:lnSpc>
              <a:spcBef>
                <a:spcPts val="630"/>
              </a:spcBef>
              <a:buChar char="–"/>
              <a:tabLst>
                <a:tab pos="822960" algn="l"/>
                <a:tab pos="823594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Can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disable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a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protocol on one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set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of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computers and 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allow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the same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protocol on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a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different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set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of 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computers</a:t>
            </a:r>
            <a:endParaRPr sz="2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697222" y="82671"/>
            <a:ext cx="136969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latin typeface="Arial"/>
                <a:cs typeface="Arial"/>
              </a:rPr>
              <a:t>Firewalls </a:t>
            </a:r>
            <a:r>
              <a:rPr sz="1000" spc="-5" dirty="0">
                <a:latin typeface="Arial"/>
                <a:cs typeface="Arial"/>
              </a:rPr>
              <a:t>Topic 9 -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9.13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262" y="412440"/>
            <a:ext cx="8562975" cy="6661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200" dirty="0"/>
              <a:t>Source &amp; </a:t>
            </a:r>
            <a:r>
              <a:rPr sz="4200" spc="-5" dirty="0"/>
              <a:t>Destination </a:t>
            </a:r>
            <a:r>
              <a:rPr sz="4200" dirty="0"/>
              <a:t>IP Address -</a:t>
            </a:r>
            <a:r>
              <a:rPr sz="4200" spc="-105" dirty="0"/>
              <a:t> </a:t>
            </a:r>
            <a:r>
              <a:rPr sz="4200" dirty="0"/>
              <a:t>2</a:t>
            </a:r>
            <a:endParaRPr sz="4200"/>
          </a:p>
        </p:txBody>
      </p:sp>
      <p:sp>
        <p:nvSpPr>
          <p:cNvPr id="4" name="object 4"/>
          <p:cNvSpPr txBox="1"/>
          <p:nvPr/>
        </p:nvSpPr>
        <p:spPr>
          <a:xfrm>
            <a:off x="451810" y="1365626"/>
            <a:ext cx="8296909" cy="41725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0195" marR="164465" indent="-278130">
              <a:lnSpc>
                <a:spcPct val="100000"/>
              </a:lnSpc>
              <a:spcBef>
                <a:spcPts val="9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Allows you to give greater access to users 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on 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internal networks than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those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on external</a:t>
            </a:r>
            <a:r>
              <a:rPr sz="2800" spc="2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networks</a:t>
            </a:r>
            <a:endParaRPr sz="2800">
              <a:latin typeface="Arial"/>
              <a:cs typeface="Arial"/>
            </a:endParaRPr>
          </a:p>
          <a:p>
            <a:pPr marL="823594" marR="6350" lvl="1" indent="-353695">
              <a:lnSpc>
                <a:spcPct val="100000"/>
              </a:lnSpc>
              <a:spcBef>
                <a:spcPts val="1160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Common to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use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a firewall to block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all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requests sent  to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an internal email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server except those requests 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from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users on the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internal</a:t>
            </a:r>
            <a:r>
              <a:rPr sz="2600" spc="-2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network</a:t>
            </a:r>
            <a:endParaRPr sz="2600">
              <a:latin typeface="Arial"/>
              <a:cs typeface="Arial"/>
            </a:endParaRPr>
          </a:p>
          <a:p>
            <a:pPr marL="290195" marR="5080" indent="-278130">
              <a:lnSpc>
                <a:spcPct val="100000"/>
              </a:lnSpc>
              <a:spcBef>
                <a:spcPts val="129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Can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also use </a:t>
            </a:r>
            <a:r>
              <a:rPr sz="2800" b="1" i="1" spc="-10" dirty="0">
                <a:solidFill>
                  <a:srgbClr val="89A451"/>
                </a:solidFill>
                <a:latin typeface="Arial"/>
                <a:cs typeface="Arial"/>
              </a:rPr>
              <a:t>source </a:t>
            </a:r>
            <a:r>
              <a:rPr sz="2800" b="1" i="1" spc="-5" dirty="0">
                <a:solidFill>
                  <a:srgbClr val="89A451"/>
                </a:solidFill>
                <a:latin typeface="Arial"/>
                <a:cs typeface="Arial"/>
              </a:rPr>
              <a:t>filtering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to block all requests 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from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a specific address</a:t>
            </a:r>
            <a:endParaRPr sz="2800">
              <a:latin typeface="Arial"/>
              <a:cs typeface="Arial"/>
            </a:endParaRPr>
          </a:p>
          <a:p>
            <a:pPr marL="823594" marR="39370" lvl="1" indent="-353695">
              <a:lnSpc>
                <a:spcPct val="100000"/>
              </a:lnSpc>
              <a:spcBef>
                <a:spcPts val="1160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e.g.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to block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traffic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from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an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IP address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identified as 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having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attacked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the</a:t>
            </a:r>
            <a:r>
              <a:rPr sz="2600" spc="-1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network</a:t>
            </a:r>
            <a:endParaRPr sz="2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697222" y="82671"/>
            <a:ext cx="136969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latin typeface="Arial"/>
                <a:cs typeface="Arial"/>
              </a:rPr>
              <a:t>Firewalls </a:t>
            </a:r>
            <a:r>
              <a:rPr sz="1000" spc="-5" dirty="0">
                <a:latin typeface="Arial"/>
                <a:cs typeface="Arial"/>
              </a:rPr>
              <a:t>Topic 9 -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9.14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262" y="468878"/>
            <a:ext cx="235712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dirty="0"/>
              <a:t>Protocols</a:t>
            </a:r>
            <a:endParaRPr sz="4400"/>
          </a:p>
        </p:txBody>
      </p:sp>
      <p:sp>
        <p:nvSpPr>
          <p:cNvPr id="4" name="object 4"/>
          <p:cNvSpPr txBox="1"/>
          <p:nvPr/>
        </p:nvSpPr>
        <p:spPr>
          <a:xfrm>
            <a:off x="451810" y="1207600"/>
            <a:ext cx="8312784" cy="4379595"/>
          </a:xfrm>
          <a:prstGeom prst="rect">
            <a:avLst/>
          </a:prstGeom>
        </p:spPr>
        <p:txBody>
          <a:bodyPr vert="horz" wrap="square" lIns="0" tIns="170180" rIns="0" bIns="0" rtlCol="0">
            <a:spAutoFit/>
          </a:bodyPr>
          <a:lstStyle/>
          <a:p>
            <a:pPr marL="290195" indent="-278130">
              <a:lnSpc>
                <a:spcPct val="100000"/>
              </a:lnSpc>
              <a:spcBef>
                <a:spcPts val="1340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Firewalls can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also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filter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traffic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based on</a:t>
            </a:r>
            <a:r>
              <a:rPr sz="2800" spc="3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protocol</a:t>
            </a:r>
            <a:endParaRPr sz="2800">
              <a:latin typeface="Arial"/>
              <a:cs typeface="Arial"/>
            </a:endParaRPr>
          </a:p>
          <a:p>
            <a:pPr marL="823594" lvl="1" indent="-354330">
              <a:lnSpc>
                <a:spcPct val="100000"/>
              </a:lnSpc>
              <a:spcBef>
                <a:spcPts val="1160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this option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is not usually enabled by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default.</a:t>
            </a:r>
            <a:endParaRPr sz="2600">
              <a:latin typeface="Arial"/>
              <a:cs typeface="Arial"/>
            </a:endParaRPr>
          </a:p>
          <a:p>
            <a:pPr marL="290195" marR="280035" indent="-278130">
              <a:lnSpc>
                <a:spcPct val="100000"/>
              </a:lnSpc>
              <a:spcBef>
                <a:spcPts val="1290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This allows an organisation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to block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all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traffic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of a  particular type</a:t>
            </a:r>
            <a:endParaRPr sz="2800">
              <a:latin typeface="Arial"/>
              <a:cs typeface="Arial"/>
            </a:endParaRPr>
          </a:p>
          <a:p>
            <a:pPr marL="823594" marR="43815" lvl="1" indent="-353695">
              <a:lnSpc>
                <a:spcPct val="100000"/>
              </a:lnSpc>
              <a:spcBef>
                <a:spcPts val="1160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A business might have a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firewall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block HTTP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traffic 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to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prevent employees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from accessing the Internet 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while at</a:t>
            </a:r>
            <a:r>
              <a:rPr sz="2600" spc="-1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work.</a:t>
            </a:r>
            <a:endParaRPr sz="2600">
              <a:latin typeface="Arial"/>
              <a:cs typeface="Arial"/>
            </a:endParaRPr>
          </a:p>
          <a:p>
            <a:pPr marL="823594" marR="5080" lvl="1" indent="-353695">
              <a:lnSpc>
                <a:spcPct val="100000"/>
              </a:lnSpc>
              <a:spcBef>
                <a:spcPts val="630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A business may block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all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FTP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traffic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to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prevent files  being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uploaded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or</a:t>
            </a:r>
            <a:r>
              <a:rPr sz="2600" spc="-1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downloaded.</a:t>
            </a:r>
            <a:endParaRPr sz="2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697222" y="82671"/>
            <a:ext cx="136969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latin typeface="Arial"/>
                <a:cs typeface="Arial"/>
              </a:rPr>
              <a:t>Firewalls </a:t>
            </a:r>
            <a:r>
              <a:rPr sz="1000" spc="-5" dirty="0">
                <a:latin typeface="Arial"/>
                <a:cs typeface="Arial"/>
              </a:rPr>
              <a:t>Topic 9 -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9.15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262" y="613404"/>
            <a:ext cx="605218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-5" dirty="0"/>
              <a:t>Common </a:t>
            </a:r>
            <a:r>
              <a:rPr sz="4400" dirty="0"/>
              <a:t>Firewall</a:t>
            </a:r>
            <a:r>
              <a:rPr sz="4400" spc="-85" dirty="0"/>
              <a:t> </a:t>
            </a:r>
            <a:r>
              <a:rPr sz="4400" dirty="0"/>
              <a:t>Types</a:t>
            </a:r>
            <a:endParaRPr sz="4400"/>
          </a:p>
        </p:txBody>
      </p:sp>
      <p:sp>
        <p:nvSpPr>
          <p:cNvPr id="4" name="object 4"/>
          <p:cNvSpPr txBox="1"/>
          <p:nvPr/>
        </p:nvSpPr>
        <p:spPr>
          <a:xfrm>
            <a:off x="451810" y="1581653"/>
            <a:ext cx="7978775" cy="38906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0195" indent="-278130" algn="just">
              <a:lnSpc>
                <a:spcPct val="100000"/>
              </a:lnSpc>
              <a:spcBef>
                <a:spcPts val="95"/>
              </a:spcBef>
              <a:buChar char="•"/>
              <a:tabLst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In general,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there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are </a:t>
            </a:r>
            <a:r>
              <a:rPr sz="2800" b="1" i="1" spc="-5" dirty="0">
                <a:solidFill>
                  <a:srgbClr val="89A451"/>
                </a:solidFill>
                <a:latin typeface="Arial"/>
                <a:cs typeface="Arial"/>
              </a:rPr>
              <a:t>software firewalls</a:t>
            </a:r>
            <a:r>
              <a:rPr sz="2800" b="1" i="1" spc="85" dirty="0">
                <a:solidFill>
                  <a:srgbClr val="89A451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and</a:t>
            </a:r>
            <a:endParaRPr sz="2800">
              <a:latin typeface="Arial"/>
              <a:cs typeface="Arial"/>
            </a:endParaRPr>
          </a:p>
          <a:p>
            <a:pPr marL="290195" algn="just">
              <a:lnSpc>
                <a:spcPct val="100000"/>
              </a:lnSpc>
            </a:pPr>
            <a:r>
              <a:rPr sz="2800" b="1" i="1" spc="-5" dirty="0">
                <a:solidFill>
                  <a:srgbClr val="89A451"/>
                </a:solidFill>
                <a:latin typeface="Arial"/>
                <a:cs typeface="Arial"/>
              </a:rPr>
              <a:t>hardware</a:t>
            </a:r>
            <a:r>
              <a:rPr sz="2800" b="1" i="1" spc="25" dirty="0">
                <a:solidFill>
                  <a:srgbClr val="89A451"/>
                </a:solidFill>
                <a:latin typeface="Arial"/>
                <a:cs typeface="Arial"/>
              </a:rPr>
              <a:t> </a:t>
            </a:r>
            <a:r>
              <a:rPr sz="2800" b="1" i="1" spc="-5" dirty="0">
                <a:solidFill>
                  <a:srgbClr val="89A451"/>
                </a:solidFill>
                <a:latin typeface="Arial"/>
                <a:cs typeface="Arial"/>
              </a:rPr>
              <a:t>firewalls</a:t>
            </a:r>
            <a:endParaRPr sz="2800">
              <a:latin typeface="Arial"/>
              <a:cs typeface="Arial"/>
            </a:endParaRPr>
          </a:p>
          <a:p>
            <a:pPr marL="469900" algn="just">
              <a:lnSpc>
                <a:spcPct val="100000"/>
              </a:lnSpc>
              <a:spcBef>
                <a:spcPts val="1165"/>
              </a:spcBef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– Even in home</a:t>
            </a:r>
            <a:r>
              <a:rPr sz="2600" spc="-14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networks</a:t>
            </a:r>
            <a:endParaRPr sz="2600">
              <a:latin typeface="Arial"/>
              <a:cs typeface="Arial"/>
            </a:endParaRPr>
          </a:p>
          <a:p>
            <a:pPr marL="290195" marR="101600" indent="-278130" algn="just">
              <a:lnSpc>
                <a:spcPct val="100000"/>
              </a:lnSpc>
              <a:spcBef>
                <a:spcPts val="1285"/>
              </a:spcBef>
              <a:buChar char="•"/>
              <a:tabLst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Hardware firewalls are typically found in routers,  which distribute incoming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traffic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from an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Internet 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connection to</a:t>
            </a:r>
            <a:r>
              <a:rPr sz="2800" spc="1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computers.</a:t>
            </a:r>
            <a:endParaRPr sz="2800">
              <a:latin typeface="Arial"/>
              <a:cs typeface="Arial"/>
            </a:endParaRPr>
          </a:p>
          <a:p>
            <a:pPr marL="290195" indent="-278130" algn="just">
              <a:lnSpc>
                <a:spcPct val="100000"/>
              </a:lnSpc>
              <a:spcBef>
                <a:spcPts val="675"/>
              </a:spcBef>
              <a:buChar char="•"/>
              <a:tabLst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Software firewalls reside in individual</a:t>
            </a:r>
            <a:r>
              <a:rPr sz="2800" spc="10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computers.</a:t>
            </a:r>
            <a:endParaRPr sz="2800">
              <a:latin typeface="Arial"/>
              <a:cs typeface="Arial"/>
            </a:endParaRPr>
          </a:p>
          <a:p>
            <a:pPr marL="290195" indent="-278130" algn="just">
              <a:lnSpc>
                <a:spcPct val="100000"/>
              </a:lnSpc>
              <a:spcBef>
                <a:spcPts val="670"/>
              </a:spcBef>
              <a:buChar char="•"/>
              <a:tabLst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Ideally, a network should have</a:t>
            </a:r>
            <a:r>
              <a:rPr sz="2800" spc="2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both.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697222" y="82671"/>
            <a:ext cx="136969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latin typeface="Arial"/>
                <a:cs typeface="Arial"/>
              </a:rPr>
              <a:t>Firewalls </a:t>
            </a:r>
            <a:r>
              <a:rPr sz="1000" spc="-5" dirty="0">
                <a:latin typeface="Arial"/>
                <a:cs typeface="Arial"/>
              </a:rPr>
              <a:t>Topic 9 -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9.16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262" y="613404"/>
            <a:ext cx="431609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dirty="0"/>
              <a:t>Software</a:t>
            </a:r>
            <a:r>
              <a:rPr sz="4400" spc="-70" dirty="0"/>
              <a:t> </a:t>
            </a:r>
            <a:r>
              <a:rPr sz="4400" dirty="0"/>
              <a:t>Firewall</a:t>
            </a:r>
            <a:endParaRPr sz="4400"/>
          </a:p>
        </p:txBody>
      </p:sp>
      <p:sp>
        <p:nvSpPr>
          <p:cNvPr id="4" name="object 4"/>
          <p:cNvSpPr txBox="1"/>
          <p:nvPr/>
        </p:nvSpPr>
        <p:spPr>
          <a:xfrm>
            <a:off x="451810" y="1581653"/>
            <a:ext cx="7424420" cy="28422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0195" marR="5080" indent="-278130">
              <a:lnSpc>
                <a:spcPct val="100000"/>
              </a:lnSpc>
              <a:spcBef>
                <a:spcPts val="9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Protects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only the computer on which they are  installed</a:t>
            </a:r>
            <a:endParaRPr sz="2800">
              <a:latin typeface="Arial"/>
              <a:cs typeface="Arial"/>
            </a:endParaRPr>
          </a:p>
          <a:p>
            <a:pPr marL="290195" marR="143510" indent="-278130">
              <a:lnSpc>
                <a:spcPct val="100000"/>
              </a:lnSpc>
              <a:spcBef>
                <a:spcPts val="67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Provides excellent protection against threats  (viruses, worms,</a:t>
            </a:r>
            <a:r>
              <a:rPr sz="2800" spc="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etc.)</a:t>
            </a:r>
            <a:endParaRPr sz="2800">
              <a:latin typeface="Arial"/>
              <a:cs typeface="Arial"/>
            </a:endParaRPr>
          </a:p>
          <a:p>
            <a:pPr marL="290195" indent="-278130">
              <a:lnSpc>
                <a:spcPct val="100000"/>
              </a:lnSpc>
              <a:spcBef>
                <a:spcPts val="670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Has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a user-friendly</a:t>
            </a:r>
            <a:r>
              <a:rPr sz="2800" spc="1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interface</a:t>
            </a:r>
            <a:endParaRPr sz="2800">
              <a:latin typeface="Arial"/>
              <a:cs typeface="Arial"/>
            </a:endParaRPr>
          </a:p>
          <a:p>
            <a:pPr marL="290195" indent="-278130">
              <a:lnSpc>
                <a:spcPct val="100000"/>
              </a:lnSpc>
              <a:spcBef>
                <a:spcPts val="67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Has flexible configuration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697222" y="82671"/>
            <a:ext cx="136969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latin typeface="Arial"/>
                <a:cs typeface="Arial"/>
              </a:rPr>
              <a:t>Firewalls </a:t>
            </a:r>
            <a:r>
              <a:rPr sz="1000" spc="-5" dirty="0">
                <a:latin typeface="Arial"/>
                <a:cs typeface="Arial"/>
              </a:rPr>
              <a:t>Topic 9 -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9.17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262" y="613404"/>
            <a:ext cx="3786504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-5" dirty="0"/>
              <a:t>Router</a:t>
            </a:r>
            <a:r>
              <a:rPr sz="4400" spc="-65" dirty="0"/>
              <a:t> </a:t>
            </a:r>
            <a:r>
              <a:rPr sz="4400" dirty="0"/>
              <a:t>Firewall</a:t>
            </a:r>
            <a:endParaRPr sz="4400"/>
          </a:p>
        </p:txBody>
      </p:sp>
      <p:sp>
        <p:nvSpPr>
          <p:cNvPr id="4" name="object 4"/>
          <p:cNvSpPr txBox="1"/>
          <p:nvPr/>
        </p:nvSpPr>
        <p:spPr>
          <a:xfrm>
            <a:off x="451810" y="1495700"/>
            <a:ext cx="7897495" cy="2927985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290195" indent="-278130">
              <a:lnSpc>
                <a:spcPct val="100000"/>
              </a:lnSpc>
              <a:spcBef>
                <a:spcPts val="770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Protects your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entire network or part of a</a:t>
            </a:r>
            <a:r>
              <a:rPr sz="2800" spc="3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network</a:t>
            </a:r>
            <a:endParaRPr sz="2800">
              <a:latin typeface="Arial"/>
              <a:cs typeface="Arial"/>
            </a:endParaRPr>
          </a:p>
          <a:p>
            <a:pPr marL="290195" indent="-278130">
              <a:lnSpc>
                <a:spcPct val="100000"/>
              </a:lnSpc>
              <a:spcBef>
                <a:spcPts val="67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Located on your</a:t>
            </a:r>
            <a:r>
              <a:rPr sz="2800" spc="1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router</a:t>
            </a:r>
            <a:endParaRPr sz="2800">
              <a:latin typeface="Arial"/>
              <a:cs typeface="Arial"/>
            </a:endParaRPr>
          </a:p>
          <a:p>
            <a:pPr marL="290195" marR="20320" indent="-278130">
              <a:lnSpc>
                <a:spcPct val="100000"/>
              </a:lnSpc>
              <a:spcBef>
                <a:spcPts val="67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Protects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network hardware which cannot have a 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software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firewall installed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on</a:t>
            </a:r>
            <a:r>
              <a:rPr sz="2800" spc="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it</a:t>
            </a:r>
            <a:endParaRPr sz="2800">
              <a:latin typeface="Arial"/>
              <a:cs typeface="Arial"/>
            </a:endParaRPr>
          </a:p>
          <a:p>
            <a:pPr marL="290195" marR="452120" indent="-278130">
              <a:lnSpc>
                <a:spcPct val="100000"/>
              </a:lnSpc>
              <a:spcBef>
                <a:spcPts val="670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Allows the creation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of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network-wide rules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that 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govern all computers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on the</a:t>
            </a:r>
            <a:r>
              <a:rPr sz="2800" spc="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network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697222" y="82671"/>
            <a:ext cx="136969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latin typeface="Arial"/>
                <a:cs typeface="Arial"/>
              </a:rPr>
              <a:t>Firewalls </a:t>
            </a:r>
            <a:r>
              <a:rPr sz="1000" spc="-5" dirty="0">
                <a:latin typeface="Arial"/>
                <a:cs typeface="Arial"/>
              </a:rPr>
              <a:t>Topic 9 -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9.18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262" y="613404"/>
            <a:ext cx="624332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dirty="0"/>
              <a:t>Do You </a:t>
            </a:r>
            <a:r>
              <a:rPr sz="4400" spc="-5" dirty="0"/>
              <a:t>Need </a:t>
            </a:r>
            <a:r>
              <a:rPr sz="4400" dirty="0"/>
              <a:t>a</a:t>
            </a:r>
            <a:r>
              <a:rPr sz="4400" spc="-65" dirty="0"/>
              <a:t> </a:t>
            </a:r>
            <a:r>
              <a:rPr sz="4400" dirty="0"/>
              <a:t>Firewall?</a:t>
            </a:r>
            <a:endParaRPr sz="4400"/>
          </a:p>
        </p:txBody>
      </p:sp>
      <p:sp>
        <p:nvSpPr>
          <p:cNvPr id="4" name="object 4"/>
          <p:cNvSpPr txBox="1"/>
          <p:nvPr/>
        </p:nvSpPr>
        <p:spPr>
          <a:xfrm>
            <a:off x="451810" y="1423907"/>
            <a:ext cx="7922895" cy="3621404"/>
          </a:xfrm>
          <a:prstGeom prst="rect">
            <a:avLst/>
          </a:prstGeom>
        </p:spPr>
        <p:txBody>
          <a:bodyPr vert="horz" wrap="square" lIns="0" tIns="169545" rIns="0" bIns="0" rtlCol="0">
            <a:spAutoFit/>
          </a:bodyPr>
          <a:lstStyle/>
          <a:p>
            <a:pPr marL="290195" indent="-278130">
              <a:lnSpc>
                <a:spcPct val="100000"/>
              </a:lnSpc>
              <a:spcBef>
                <a:spcPts val="133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The answer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is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always</a:t>
            </a:r>
            <a:r>
              <a:rPr sz="2800" spc="2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YES</a:t>
            </a:r>
            <a:endParaRPr sz="2800">
              <a:latin typeface="Arial"/>
              <a:cs typeface="Arial"/>
            </a:endParaRPr>
          </a:p>
          <a:p>
            <a:pPr marL="469900">
              <a:lnSpc>
                <a:spcPct val="100000"/>
              </a:lnSpc>
              <a:spcBef>
                <a:spcPts val="1160"/>
              </a:spcBef>
              <a:tabLst>
                <a:tab pos="823594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–	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Unless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you never connect to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an outside</a:t>
            </a:r>
            <a:r>
              <a:rPr sz="2600" spc="-6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network</a:t>
            </a:r>
            <a:endParaRPr sz="2600">
              <a:latin typeface="Arial"/>
              <a:cs typeface="Arial"/>
            </a:endParaRPr>
          </a:p>
          <a:p>
            <a:pPr marL="290195" indent="-278130">
              <a:lnSpc>
                <a:spcPct val="100000"/>
              </a:lnSpc>
              <a:spcBef>
                <a:spcPts val="129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Firewalls are a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critical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part of Internet</a:t>
            </a:r>
            <a:r>
              <a:rPr sz="2800" spc="5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security.</a:t>
            </a:r>
            <a:endParaRPr sz="2800">
              <a:latin typeface="Arial"/>
              <a:cs typeface="Arial"/>
            </a:endParaRPr>
          </a:p>
          <a:p>
            <a:pPr marL="290195" marR="621030" indent="-278130">
              <a:lnSpc>
                <a:spcPct val="100000"/>
              </a:lnSpc>
              <a:spcBef>
                <a:spcPts val="670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It is recommended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that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all computers have a 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software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 firewall.</a:t>
            </a:r>
            <a:endParaRPr sz="2800">
              <a:latin typeface="Arial"/>
              <a:cs typeface="Arial"/>
            </a:endParaRPr>
          </a:p>
          <a:p>
            <a:pPr marL="290195" marR="5080" indent="-278130">
              <a:lnSpc>
                <a:spcPct val="100000"/>
              </a:lnSpc>
              <a:spcBef>
                <a:spcPts val="67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Firewalls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can be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found in all commercial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Internet  security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suites.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626871" y="3326378"/>
            <a:ext cx="3169920" cy="15716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latin typeface="Arial"/>
                <a:cs typeface="Arial"/>
              </a:rPr>
              <a:t>Computer</a:t>
            </a:r>
            <a:r>
              <a:rPr sz="2800" spc="-4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Networks</a:t>
            </a:r>
            <a:endParaRPr sz="2800" dirty="0">
              <a:latin typeface="Arial"/>
              <a:cs typeface="Arial"/>
            </a:endParaRPr>
          </a:p>
          <a:p>
            <a:pPr marL="21590" marR="1002665">
              <a:lnSpc>
                <a:spcPct val="140000"/>
              </a:lnSpc>
              <a:spcBef>
                <a:spcPts val="2430"/>
              </a:spcBef>
            </a:pPr>
            <a:r>
              <a:rPr sz="1900" i="1" spc="-5" dirty="0">
                <a:latin typeface="Arial"/>
                <a:cs typeface="Arial"/>
              </a:rPr>
              <a:t>Topic 9 – Lecture </a:t>
            </a:r>
            <a:r>
              <a:rPr sz="1900" i="1" spc="-10" dirty="0">
                <a:latin typeface="Arial"/>
                <a:cs typeface="Arial"/>
              </a:rPr>
              <a:t>2:  </a:t>
            </a:r>
            <a:r>
              <a:rPr sz="1900" i="1" spc="-5" dirty="0">
                <a:latin typeface="Arial"/>
                <a:cs typeface="Arial"/>
              </a:rPr>
              <a:t>Types of</a:t>
            </a:r>
            <a:r>
              <a:rPr sz="1900" i="1" spc="-20" dirty="0">
                <a:latin typeface="Arial"/>
                <a:cs typeface="Arial"/>
              </a:rPr>
              <a:t> </a:t>
            </a:r>
            <a:r>
              <a:rPr sz="1900" i="1" spc="-5" dirty="0">
                <a:latin typeface="Arial"/>
                <a:cs typeface="Arial"/>
              </a:rPr>
              <a:t>Firewall</a:t>
            </a:r>
            <a:endParaRPr sz="19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752600" y="3200400"/>
            <a:ext cx="3169920" cy="15716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latin typeface="Arial"/>
                <a:cs typeface="Arial"/>
              </a:rPr>
              <a:t>Computer</a:t>
            </a:r>
            <a:r>
              <a:rPr sz="2800" spc="-4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Networks</a:t>
            </a:r>
            <a:endParaRPr sz="2800" dirty="0">
              <a:latin typeface="Arial"/>
              <a:cs typeface="Arial"/>
            </a:endParaRPr>
          </a:p>
          <a:p>
            <a:pPr marL="15875" marR="730250">
              <a:lnSpc>
                <a:spcPct val="140000"/>
              </a:lnSpc>
              <a:spcBef>
                <a:spcPts val="2430"/>
              </a:spcBef>
            </a:pPr>
            <a:r>
              <a:rPr sz="1900" i="1" spc="-5" dirty="0">
                <a:latin typeface="Arial"/>
                <a:cs typeface="Arial"/>
              </a:rPr>
              <a:t>Topic 9 – Lecture </a:t>
            </a:r>
            <a:r>
              <a:rPr sz="1900" i="1" spc="-10" dirty="0">
                <a:latin typeface="Arial"/>
                <a:cs typeface="Arial"/>
              </a:rPr>
              <a:t>1:  </a:t>
            </a:r>
            <a:r>
              <a:rPr sz="1900" i="1" spc="-5" dirty="0">
                <a:latin typeface="Arial"/>
                <a:cs typeface="Arial"/>
              </a:rPr>
              <a:t>Functions of a</a:t>
            </a:r>
            <a:r>
              <a:rPr sz="1900" i="1" spc="-45" dirty="0">
                <a:latin typeface="Arial"/>
                <a:cs typeface="Arial"/>
              </a:rPr>
              <a:t> </a:t>
            </a:r>
            <a:r>
              <a:rPr sz="1900" i="1" spc="-5" dirty="0">
                <a:latin typeface="Arial"/>
                <a:cs typeface="Arial"/>
              </a:rPr>
              <a:t>Firewall</a:t>
            </a:r>
            <a:endParaRPr sz="19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697222" y="82671"/>
            <a:ext cx="136969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latin typeface="Arial"/>
                <a:cs typeface="Arial"/>
              </a:rPr>
              <a:t>Firewalls </a:t>
            </a:r>
            <a:r>
              <a:rPr sz="1000" spc="-5" dirty="0">
                <a:latin typeface="Arial"/>
                <a:cs typeface="Arial"/>
              </a:rPr>
              <a:t>Topic 9 -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9.20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262" y="613404"/>
            <a:ext cx="425450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dirty="0"/>
              <a:t>Types </a:t>
            </a:r>
            <a:r>
              <a:rPr sz="4400" spc="-5" dirty="0"/>
              <a:t>of</a:t>
            </a:r>
            <a:r>
              <a:rPr sz="4400" spc="-65" dirty="0"/>
              <a:t> </a:t>
            </a:r>
            <a:r>
              <a:rPr sz="4400" dirty="0"/>
              <a:t>Firewall</a:t>
            </a:r>
            <a:endParaRPr sz="4400"/>
          </a:p>
        </p:txBody>
      </p:sp>
      <p:sp>
        <p:nvSpPr>
          <p:cNvPr id="4" name="object 4"/>
          <p:cNvSpPr txBox="1"/>
          <p:nvPr/>
        </p:nvSpPr>
        <p:spPr>
          <a:xfrm>
            <a:off x="451810" y="1423907"/>
            <a:ext cx="7178675" cy="3665220"/>
          </a:xfrm>
          <a:prstGeom prst="rect">
            <a:avLst/>
          </a:prstGeom>
        </p:spPr>
        <p:txBody>
          <a:bodyPr vert="horz" wrap="square" lIns="0" tIns="169545" rIns="0" bIns="0" rtlCol="0">
            <a:spAutoFit/>
          </a:bodyPr>
          <a:lstStyle/>
          <a:p>
            <a:pPr marL="290195" indent="-278130">
              <a:lnSpc>
                <a:spcPct val="100000"/>
              </a:lnSpc>
              <a:spcBef>
                <a:spcPts val="133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Can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be divided into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three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main</a:t>
            </a:r>
            <a:r>
              <a:rPr sz="2800" spc="4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types:</a:t>
            </a:r>
            <a:endParaRPr sz="2800">
              <a:latin typeface="Arial"/>
              <a:cs typeface="Arial"/>
            </a:endParaRPr>
          </a:p>
          <a:p>
            <a:pPr marL="823594" lvl="1" indent="-354330">
              <a:lnSpc>
                <a:spcPct val="100000"/>
              </a:lnSpc>
              <a:spcBef>
                <a:spcPts val="1160"/>
              </a:spcBef>
              <a:buFont typeface="Arial"/>
              <a:buChar char="–"/>
              <a:tabLst>
                <a:tab pos="823594" algn="l"/>
                <a:tab pos="824230" algn="l"/>
              </a:tabLst>
            </a:pPr>
            <a:r>
              <a:rPr sz="2600" b="1" i="1" dirty="0">
                <a:solidFill>
                  <a:srgbClr val="89A451"/>
                </a:solidFill>
                <a:latin typeface="Arial"/>
                <a:cs typeface="Arial"/>
              </a:rPr>
              <a:t>Packet</a:t>
            </a:r>
            <a:r>
              <a:rPr sz="2600" b="1" i="1" spc="-20" dirty="0">
                <a:solidFill>
                  <a:srgbClr val="89A451"/>
                </a:solidFill>
                <a:latin typeface="Arial"/>
                <a:cs typeface="Arial"/>
              </a:rPr>
              <a:t> </a:t>
            </a:r>
            <a:r>
              <a:rPr sz="2600" b="1" i="1" spc="-5" dirty="0">
                <a:solidFill>
                  <a:srgbClr val="89A451"/>
                </a:solidFill>
                <a:latin typeface="Arial"/>
                <a:cs typeface="Arial"/>
              </a:rPr>
              <a:t>filters</a:t>
            </a:r>
            <a:endParaRPr sz="2600">
              <a:latin typeface="Arial"/>
              <a:cs typeface="Arial"/>
            </a:endParaRPr>
          </a:p>
          <a:p>
            <a:pPr marL="823594" lvl="1" indent="-354330">
              <a:lnSpc>
                <a:spcPct val="100000"/>
              </a:lnSpc>
              <a:spcBef>
                <a:spcPts val="630"/>
              </a:spcBef>
              <a:buFont typeface="Arial"/>
              <a:buChar char="–"/>
              <a:tabLst>
                <a:tab pos="823594" algn="l"/>
                <a:tab pos="824230" algn="l"/>
              </a:tabLst>
            </a:pPr>
            <a:r>
              <a:rPr sz="2600" b="1" i="1" spc="-5" dirty="0">
                <a:solidFill>
                  <a:srgbClr val="89A451"/>
                </a:solidFill>
                <a:latin typeface="Arial"/>
                <a:cs typeface="Arial"/>
              </a:rPr>
              <a:t>Application</a:t>
            </a:r>
            <a:r>
              <a:rPr sz="2600" b="1" i="1" spc="-25" dirty="0">
                <a:solidFill>
                  <a:srgbClr val="89A451"/>
                </a:solidFill>
                <a:latin typeface="Arial"/>
                <a:cs typeface="Arial"/>
              </a:rPr>
              <a:t> </a:t>
            </a:r>
            <a:r>
              <a:rPr sz="2600" b="1" i="1" dirty="0">
                <a:solidFill>
                  <a:srgbClr val="89A451"/>
                </a:solidFill>
                <a:latin typeface="Arial"/>
                <a:cs typeface="Arial"/>
              </a:rPr>
              <a:t>gateways</a:t>
            </a:r>
            <a:endParaRPr sz="2600">
              <a:latin typeface="Arial"/>
              <a:cs typeface="Arial"/>
            </a:endParaRPr>
          </a:p>
          <a:p>
            <a:pPr marL="823594" lvl="1" indent="-354330">
              <a:lnSpc>
                <a:spcPct val="100000"/>
              </a:lnSpc>
              <a:spcBef>
                <a:spcPts val="625"/>
              </a:spcBef>
              <a:buFont typeface="Arial"/>
              <a:buChar char="–"/>
              <a:tabLst>
                <a:tab pos="823594" algn="l"/>
                <a:tab pos="824230" algn="l"/>
              </a:tabLst>
            </a:pPr>
            <a:r>
              <a:rPr sz="2600" b="1" i="1" dirty="0">
                <a:solidFill>
                  <a:srgbClr val="89A451"/>
                </a:solidFill>
                <a:latin typeface="Arial"/>
                <a:cs typeface="Arial"/>
              </a:rPr>
              <a:t>Packet</a:t>
            </a:r>
            <a:r>
              <a:rPr sz="2600" b="1" i="1" spc="-85" dirty="0">
                <a:solidFill>
                  <a:srgbClr val="89A451"/>
                </a:solidFill>
                <a:latin typeface="Arial"/>
                <a:cs typeface="Arial"/>
              </a:rPr>
              <a:t> </a:t>
            </a:r>
            <a:r>
              <a:rPr sz="2600" b="1" i="1" dirty="0">
                <a:solidFill>
                  <a:srgbClr val="89A451"/>
                </a:solidFill>
                <a:latin typeface="Arial"/>
                <a:cs typeface="Arial"/>
              </a:rPr>
              <a:t>inspection</a:t>
            </a:r>
            <a:endParaRPr sz="2600">
              <a:latin typeface="Arial"/>
              <a:cs typeface="Arial"/>
            </a:endParaRPr>
          </a:p>
          <a:p>
            <a:pPr marL="290195" marR="193675" indent="-278130">
              <a:lnSpc>
                <a:spcPct val="100000"/>
              </a:lnSpc>
              <a:spcBef>
                <a:spcPts val="128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Individual vendors of firewalls may provide  additional</a:t>
            </a:r>
            <a:r>
              <a:rPr sz="2800" spc="1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features</a:t>
            </a:r>
            <a:endParaRPr sz="2800">
              <a:latin typeface="Arial"/>
              <a:cs typeface="Arial"/>
            </a:endParaRPr>
          </a:p>
          <a:p>
            <a:pPr marL="823594" lvl="1" indent="-354330">
              <a:lnSpc>
                <a:spcPct val="100000"/>
              </a:lnSpc>
              <a:spcBef>
                <a:spcPts val="1165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You should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look at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their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products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for</a:t>
            </a:r>
            <a:r>
              <a:rPr sz="2600" spc="-2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details</a:t>
            </a:r>
            <a:endParaRPr sz="2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697222" y="82671"/>
            <a:ext cx="136969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latin typeface="Arial"/>
                <a:cs typeface="Arial"/>
              </a:rPr>
              <a:t>Firewalls </a:t>
            </a:r>
            <a:r>
              <a:rPr sz="1000" spc="-5" dirty="0">
                <a:latin typeface="Arial"/>
                <a:cs typeface="Arial"/>
              </a:rPr>
              <a:t>Topic 9 -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9.21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262" y="613404"/>
            <a:ext cx="829627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dirty="0"/>
              <a:t>What </a:t>
            </a:r>
            <a:r>
              <a:rPr sz="4400" spc="-5" dirty="0"/>
              <a:t>do </a:t>
            </a:r>
            <a:r>
              <a:rPr sz="4400" dirty="0"/>
              <a:t>Packet Filters</a:t>
            </a:r>
            <a:r>
              <a:rPr sz="4400" spc="-45" dirty="0"/>
              <a:t> </a:t>
            </a:r>
            <a:r>
              <a:rPr sz="4400" dirty="0"/>
              <a:t>Examine?</a:t>
            </a:r>
            <a:endParaRPr sz="4400"/>
          </a:p>
        </p:txBody>
      </p:sp>
      <p:sp>
        <p:nvSpPr>
          <p:cNvPr id="4" name="object 4"/>
          <p:cNvSpPr txBox="1"/>
          <p:nvPr/>
        </p:nvSpPr>
        <p:spPr>
          <a:xfrm>
            <a:off x="451810" y="1581653"/>
            <a:ext cx="8276590" cy="380047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0195" marR="5080" indent="-278130">
              <a:lnSpc>
                <a:spcPct val="100000"/>
              </a:lnSpc>
              <a:spcBef>
                <a:spcPts val="9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Packet-filtering firewalls validate individual packets  based on:</a:t>
            </a:r>
            <a:endParaRPr sz="2800">
              <a:latin typeface="Arial"/>
              <a:cs typeface="Arial"/>
            </a:endParaRPr>
          </a:p>
          <a:p>
            <a:pPr marL="823594" lvl="1" indent="-354330">
              <a:lnSpc>
                <a:spcPct val="100000"/>
              </a:lnSpc>
              <a:spcBef>
                <a:spcPts val="1165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Protocol</a:t>
            </a:r>
            <a:endParaRPr sz="2600">
              <a:latin typeface="Arial"/>
              <a:cs typeface="Arial"/>
            </a:endParaRPr>
          </a:p>
          <a:p>
            <a:pPr marL="823594" lvl="1" indent="-354330">
              <a:lnSpc>
                <a:spcPct val="100000"/>
              </a:lnSpc>
              <a:spcBef>
                <a:spcPts val="620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Source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and/or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destination IP</a:t>
            </a:r>
            <a:r>
              <a:rPr sz="2600" spc="-2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address</a:t>
            </a:r>
            <a:endParaRPr sz="2600">
              <a:latin typeface="Arial"/>
              <a:cs typeface="Arial"/>
            </a:endParaRPr>
          </a:p>
          <a:p>
            <a:pPr marL="823594" lvl="1" indent="-354330">
              <a:lnSpc>
                <a:spcPct val="100000"/>
              </a:lnSpc>
              <a:spcBef>
                <a:spcPts val="625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Source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and/or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destination port</a:t>
            </a:r>
            <a:r>
              <a:rPr sz="2600" spc="-2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numbers</a:t>
            </a:r>
            <a:endParaRPr sz="2600">
              <a:latin typeface="Arial"/>
              <a:cs typeface="Arial"/>
            </a:endParaRPr>
          </a:p>
          <a:p>
            <a:pPr marL="823594" lvl="1" indent="-354330">
              <a:lnSpc>
                <a:spcPct val="100000"/>
              </a:lnSpc>
              <a:spcBef>
                <a:spcPts val="625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Time</a:t>
            </a:r>
            <a:r>
              <a:rPr sz="2600" spc="-1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range</a:t>
            </a:r>
            <a:endParaRPr sz="2600">
              <a:latin typeface="Arial"/>
              <a:cs typeface="Arial"/>
            </a:endParaRPr>
          </a:p>
          <a:p>
            <a:pPr marL="823594" lvl="1" indent="-354330">
              <a:lnSpc>
                <a:spcPct val="100000"/>
              </a:lnSpc>
              <a:spcBef>
                <a:spcPts val="625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Type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of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service</a:t>
            </a:r>
            <a:r>
              <a:rPr sz="2600" spc="-4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(ToS)</a:t>
            </a:r>
            <a:endParaRPr sz="2600">
              <a:latin typeface="Arial"/>
              <a:cs typeface="Arial"/>
            </a:endParaRPr>
          </a:p>
          <a:p>
            <a:pPr marL="823594" lvl="1" indent="-354330">
              <a:lnSpc>
                <a:spcPct val="100000"/>
              </a:lnSpc>
              <a:spcBef>
                <a:spcPts val="625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Various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other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parameters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within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the IP</a:t>
            </a:r>
            <a:r>
              <a:rPr sz="2600" spc="-4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header</a:t>
            </a:r>
            <a:endParaRPr sz="2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697222" y="82671"/>
            <a:ext cx="136969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latin typeface="Arial"/>
                <a:cs typeface="Arial"/>
              </a:rPr>
              <a:t>Firewalls </a:t>
            </a:r>
            <a:r>
              <a:rPr sz="1000" spc="-5" dirty="0">
                <a:latin typeface="Arial"/>
                <a:cs typeface="Arial"/>
              </a:rPr>
              <a:t>Topic 9 -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9.22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262" y="613404"/>
            <a:ext cx="508952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dirty="0"/>
              <a:t>Access </a:t>
            </a:r>
            <a:r>
              <a:rPr sz="4400" spc="-5" dirty="0"/>
              <a:t>Control</a:t>
            </a:r>
            <a:r>
              <a:rPr sz="4400" spc="-100" dirty="0"/>
              <a:t> </a:t>
            </a:r>
            <a:r>
              <a:rPr sz="4400" dirty="0"/>
              <a:t>Lists</a:t>
            </a:r>
            <a:endParaRPr sz="4400"/>
          </a:p>
        </p:txBody>
      </p:sp>
      <p:sp>
        <p:nvSpPr>
          <p:cNvPr id="4" name="object 4"/>
          <p:cNvSpPr txBox="1"/>
          <p:nvPr/>
        </p:nvSpPr>
        <p:spPr>
          <a:xfrm>
            <a:off x="451810" y="1581653"/>
            <a:ext cx="8232140" cy="33978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0195" marR="5080" indent="-278130">
              <a:lnSpc>
                <a:spcPct val="100000"/>
              </a:lnSpc>
              <a:spcBef>
                <a:spcPts val="9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Packet filtering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is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generally accomplished using  Access Control Lists (ACL) on routers or</a:t>
            </a:r>
            <a:r>
              <a:rPr sz="2800" spc="9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switches.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Clr>
                <a:srgbClr val="7F7F7F"/>
              </a:buClr>
              <a:buFont typeface="Arial"/>
              <a:buChar char="•"/>
            </a:pPr>
            <a:endParaRPr sz="4050">
              <a:latin typeface="Times New Roman"/>
              <a:cs typeface="Times New Roman"/>
            </a:endParaRPr>
          </a:p>
          <a:p>
            <a:pPr marL="290195" indent="-278130">
              <a:lnSpc>
                <a:spcPct val="100000"/>
              </a:lnSpc>
              <a:buChar char="•"/>
              <a:tabLst>
                <a:tab pos="290195" algn="l"/>
                <a:tab pos="290830" algn="l"/>
              </a:tabLst>
            </a:pP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Normally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very</a:t>
            </a:r>
            <a:r>
              <a:rPr sz="2800" spc="3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fast</a:t>
            </a:r>
            <a:endParaRPr sz="2800">
              <a:latin typeface="Arial"/>
              <a:cs typeface="Arial"/>
            </a:endParaRPr>
          </a:p>
          <a:p>
            <a:pPr marL="823594" lvl="1" indent="-354330">
              <a:lnSpc>
                <a:spcPct val="100000"/>
              </a:lnSpc>
              <a:spcBef>
                <a:spcPts val="1160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Traffic enters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or exits an</a:t>
            </a:r>
            <a:r>
              <a:rPr sz="2600" spc="-2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interface</a:t>
            </a:r>
            <a:endParaRPr sz="2600">
              <a:latin typeface="Arial"/>
              <a:cs typeface="Arial"/>
            </a:endParaRPr>
          </a:p>
          <a:p>
            <a:pPr marL="823594" lvl="1" indent="-354330">
              <a:lnSpc>
                <a:spcPct val="100000"/>
              </a:lnSpc>
              <a:spcBef>
                <a:spcPts val="625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ACLs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are used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to match selected</a:t>
            </a:r>
            <a:r>
              <a:rPr sz="2600" spc="-4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criteria</a:t>
            </a:r>
            <a:endParaRPr sz="2600">
              <a:latin typeface="Arial"/>
              <a:cs typeface="Arial"/>
            </a:endParaRPr>
          </a:p>
          <a:p>
            <a:pPr marL="823594" lvl="1" indent="-354330">
              <a:lnSpc>
                <a:spcPct val="100000"/>
              </a:lnSpc>
              <a:spcBef>
                <a:spcPts val="625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Either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permit or deny individual</a:t>
            </a:r>
            <a:r>
              <a:rPr sz="2600" spc="-2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packets</a:t>
            </a:r>
            <a:endParaRPr sz="2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697222" y="82671"/>
            <a:ext cx="136969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latin typeface="Arial"/>
                <a:cs typeface="Arial"/>
              </a:rPr>
              <a:t>Firewalls </a:t>
            </a:r>
            <a:r>
              <a:rPr sz="1000" spc="-5" dirty="0">
                <a:latin typeface="Arial"/>
                <a:cs typeface="Arial"/>
              </a:rPr>
              <a:t>Topic 9 -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9.23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262" y="613404"/>
            <a:ext cx="714692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dirty="0"/>
              <a:t>Advantages </a:t>
            </a:r>
            <a:r>
              <a:rPr sz="4400" spc="-5" dirty="0"/>
              <a:t>of </a:t>
            </a:r>
            <a:r>
              <a:rPr sz="4400" dirty="0"/>
              <a:t>Packet</a:t>
            </a:r>
            <a:r>
              <a:rPr sz="4400" spc="-40" dirty="0"/>
              <a:t> </a:t>
            </a:r>
            <a:r>
              <a:rPr sz="4400" dirty="0"/>
              <a:t>Filters</a:t>
            </a:r>
            <a:endParaRPr sz="4400"/>
          </a:p>
        </p:txBody>
      </p:sp>
      <p:sp>
        <p:nvSpPr>
          <p:cNvPr id="4" name="object 4"/>
          <p:cNvSpPr txBox="1"/>
          <p:nvPr/>
        </p:nvSpPr>
        <p:spPr>
          <a:xfrm>
            <a:off x="451810" y="1581653"/>
            <a:ext cx="7879715" cy="390271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0195" marR="241935" indent="-278130">
              <a:lnSpc>
                <a:spcPct val="100000"/>
              </a:lnSpc>
              <a:spcBef>
                <a:spcPts val="9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Big advantage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is that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they are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present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in many  networked</a:t>
            </a:r>
            <a:r>
              <a:rPr sz="2800" spc="1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devices</a:t>
            </a:r>
            <a:endParaRPr sz="2800">
              <a:latin typeface="Arial"/>
              <a:cs typeface="Arial"/>
            </a:endParaRPr>
          </a:p>
          <a:p>
            <a:pPr marL="290195" indent="-278130">
              <a:lnSpc>
                <a:spcPct val="100000"/>
              </a:lnSpc>
              <a:spcBef>
                <a:spcPts val="67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Packet-filtering firewalls are located</a:t>
            </a:r>
            <a:r>
              <a:rPr sz="2800" spc="2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in:</a:t>
            </a:r>
            <a:endParaRPr sz="2800">
              <a:latin typeface="Arial"/>
              <a:cs typeface="Arial"/>
            </a:endParaRPr>
          </a:p>
          <a:p>
            <a:pPr marL="823594" lvl="1" indent="-354330">
              <a:lnSpc>
                <a:spcPct val="100000"/>
              </a:lnSpc>
              <a:spcBef>
                <a:spcPts val="1160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Routers</a:t>
            </a:r>
            <a:endParaRPr sz="2600">
              <a:latin typeface="Arial"/>
              <a:cs typeface="Arial"/>
            </a:endParaRPr>
          </a:p>
          <a:p>
            <a:pPr marL="823594" lvl="1" indent="-354330">
              <a:lnSpc>
                <a:spcPct val="100000"/>
              </a:lnSpc>
              <a:spcBef>
                <a:spcPts val="625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Switches</a:t>
            </a:r>
            <a:endParaRPr sz="2600">
              <a:latin typeface="Arial"/>
              <a:cs typeface="Arial"/>
            </a:endParaRPr>
          </a:p>
          <a:p>
            <a:pPr marL="823594" lvl="1" indent="-354330">
              <a:lnSpc>
                <a:spcPct val="100000"/>
              </a:lnSpc>
              <a:spcBef>
                <a:spcPts val="625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Wireless access</a:t>
            </a:r>
            <a:r>
              <a:rPr sz="2600" spc="-6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points</a:t>
            </a:r>
            <a:endParaRPr sz="2600">
              <a:latin typeface="Arial"/>
              <a:cs typeface="Arial"/>
            </a:endParaRPr>
          </a:p>
          <a:p>
            <a:pPr marL="290195" marR="5080" indent="-278130">
              <a:lnSpc>
                <a:spcPct val="100000"/>
              </a:lnSpc>
              <a:spcBef>
                <a:spcPts val="1290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Routers have the capability to control the flow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of 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packets through the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use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of</a:t>
            </a:r>
            <a:r>
              <a:rPr sz="2800" spc="1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ACLs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697222" y="82671"/>
            <a:ext cx="136969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latin typeface="Arial"/>
                <a:cs typeface="Arial"/>
              </a:rPr>
              <a:t>Firewalls </a:t>
            </a:r>
            <a:r>
              <a:rPr sz="1000" spc="-5" dirty="0">
                <a:latin typeface="Arial"/>
                <a:cs typeface="Arial"/>
              </a:rPr>
              <a:t>Topic 9 -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9.24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262" y="645408"/>
            <a:ext cx="857694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Does My Network Use </a:t>
            </a:r>
            <a:r>
              <a:rPr spc="-5" dirty="0"/>
              <a:t>Packet</a:t>
            </a:r>
            <a:r>
              <a:rPr spc="80" dirty="0"/>
              <a:t> </a:t>
            </a:r>
            <a:r>
              <a:rPr spc="-5" dirty="0"/>
              <a:t>Filters?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 vert="horz" wrap="square" lIns="0" tIns="385890" rIns="0" bIns="0" rtlCol="0">
            <a:spAutoFit/>
          </a:bodyPr>
          <a:lstStyle/>
          <a:p>
            <a:pPr marL="347345" indent="-278130">
              <a:lnSpc>
                <a:spcPct val="100000"/>
              </a:lnSpc>
              <a:spcBef>
                <a:spcPts val="770"/>
              </a:spcBef>
              <a:buChar char="•"/>
              <a:tabLst>
                <a:tab pos="347345" algn="l"/>
                <a:tab pos="347980" algn="l"/>
              </a:tabLst>
            </a:pPr>
            <a:r>
              <a:rPr spc="-5" dirty="0"/>
              <a:t>Almost certainly </a:t>
            </a:r>
            <a:r>
              <a:rPr dirty="0"/>
              <a:t>(or it </a:t>
            </a:r>
            <a:r>
              <a:rPr spc="-5" dirty="0"/>
              <a:t>should!)</a:t>
            </a:r>
          </a:p>
          <a:p>
            <a:pPr marL="347345" indent="-278130">
              <a:lnSpc>
                <a:spcPct val="100000"/>
              </a:lnSpc>
              <a:spcBef>
                <a:spcPts val="675"/>
              </a:spcBef>
              <a:buChar char="•"/>
              <a:tabLst>
                <a:tab pos="347345" algn="l"/>
                <a:tab pos="347980" algn="l"/>
              </a:tabLst>
            </a:pPr>
            <a:r>
              <a:rPr spc="-5" dirty="0"/>
              <a:t>These devices do not have lots of</a:t>
            </a:r>
            <a:r>
              <a:rPr spc="25" dirty="0"/>
              <a:t> </a:t>
            </a:r>
            <a:r>
              <a:rPr dirty="0"/>
              <a:t>features.</a:t>
            </a:r>
          </a:p>
          <a:p>
            <a:pPr marL="347345" marR="5080" indent="-278130">
              <a:lnSpc>
                <a:spcPct val="100000"/>
              </a:lnSpc>
              <a:spcBef>
                <a:spcPts val="675"/>
              </a:spcBef>
              <a:buChar char="•"/>
              <a:tabLst>
                <a:tab pos="347345" algn="l"/>
                <a:tab pos="347980" algn="l"/>
              </a:tabLst>
            </a:pPr>
            <a:r>
              <a:rPr spc="-5" dirty="0"/>
              <a:t>But when </a:t>
            </a:r>
            <a:r>
              <a:rPr dirty="0"/>
              <a:t>you </a:t>
            </a:r>
            <a:r>
              <a:rPr spc="-5" dirty="0"/>
              <a:t>need to quickly implement a security  policy, this may be the </a:t>
            </a:r>
            <a:r>
              <a:rPr dirty="0"/>
              <a:t>quickest solution to</a:t>
            </a:r>
            <a:r>
              <a:rPr spc="-10" dirty="0"/>
              <a:t> </a:t>
            </a:r>
            <a:r>
              <a:rPr spc="-5" dirty="0"/>
              <a:t>deploy:</a:t>
            </a:r>
          </a:p>
          <a:p>
            <a:pPr marL="880744" lvl="1" indent="-354330">
              <a:lnSpc>
                <a:spcPct val="100000"/>
              </a:lnSpc>
              <a:spcBef>
                <a:spcPts val="1160"/>
              </a:spcBef>
              <a:buChar char="–"/>
              <a:tabLst>
                <a:tab pos="880744" algn="l"/>
                <a:tab pos="88138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to mitigate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an attack</a:t>
            </a:r>
            <a:endParaRPr sz="2600">
              <a:latin typeface="Arial"/>
              <a:cs typeface="Arial"/>
            </a:endParaRPr>
          </a:p>
          <a:p>
            <a:pPr marL="880744" lvl="1" indent="-354330">
              <a:lnSpc>
                <a:spcPct val="100000"/>
              </a:lnSpc>
              <a:spcBef>
                <a:spcPts val="625"/>
              </a:spcBef>
              <a:buChar char="–"/>
              <a:tabLst>
                <a:tab pos="880744" algn="l"/>
                <a:tab pos="881380" algn="l"/>
              </a:tabLst>
            </a:pP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protect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against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infected</a:t>
            </a:r>
            <a:r>
              <a:rPr sz="2600" spc="-2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devices</a:t>
            </a:r>
            <a:endParaRPr sz="2600">
              <a:latin typeface="Arial"/>
              <a:cs typeface="Arial"/>
            </a:endParaRPr>
          </a:p>
          <a:p>
            <a:pPr marL="880744" lvl="1" indent="-354330">
              <a:lnSpc>
                <a:spcPct val="100000"/>
              </a:lnSpc>
              <a:spcBef>
                <a:spcPts val="625"/>
              </a:spcBef>
              <a:buChar char="–"/>
              <a:tabLst>
                <a:tab pos="880744" algn="l"/>
                <a:tab pos="881380" algn="l"/>
              </a:tabLst>
            </a:pP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etc.</a:t>
            </a:r>
            <a:endParaRPr sz="2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697222" y="82671"/>
            <a:ext cx="136969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latin typeface="Arial"/>
                <a:cs typeface="Arial"/>
              </a:rPr>
              <a:t>Firewalls </a:t>
            </a:r>
            <a:r>
              <a:rPr sz="1000" spc="-5" dirty="0">
                <a:latin typeface="Arial"/>
                <a:cs typeface="Arial"/>
              </a:rPr>
              <a:t>Topic 9 -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9.25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262" y="442959"/>
            <a:ext cx="7438960" cy="75084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Problems With Packet</a:t>
            </a:r>
            <a:r>
              <a:rPr dirty="0"/>
              <a:t> </a:t>
            </a:r>
            <a:r>
              <a:rPr spc="-5" dirty="0"/>
              <a:t>Filters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51810" y="1437254"/>
            <a:ext cx="8394700" cy="41344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0195" marR="5080" indent="-278130">
              <a:lnSpc>
                <a:spcPct val="100000"/>
              </a:lnSpc>
              <a:spcBef>
                <a:spcPts val="9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Packet filtering can be circumvented in a number 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of 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ways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including:</a:t>
            </a:r>
            <a:endParaRPr sz="2800">
              <a:latin typeface="Arial"/>
              <a:cs typeface="Arial"/>
            </a:endParaRPr>
          </a:p>
          <a:p>
            <a:pPr marL="823594" marR="1040765" lvl="1" indent="-353695">
              <a:lnSpc>
                <a:spcPct val="100000"/>
              </a:lnSpc>
              <a:spcBef>
                <a:spcPts val="1160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Misrepresenting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traffic using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well-known port  numbers</a:t>
            </a:r>
            <a:endParaRPr sz="2600">
              <a:latin typeface="Arial"/>
              <a:cs typeface="Arial"/>
            </a:endParaRPr>
          </a:p>
          <a:p>
            <a:pPr marL="823594" marR="1022350" lvl="1" indent="-353695">
              <a:lnSpc>
                <a:spcPct val="100000"/>
              </a:lnSpc>
              <a:spcBef>
                <a:spcPts val="625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Tunnelling traffic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unsuspectingly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within traffic  allowed by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the ACL</a:t>
            </a:r>
            <a:r>
              <a:rPr sz="2600" spc="-1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rules</a:t>
            </a:r>
            <a:endParaRPr sz="2600">
              <a:latin typeface="Arial"/>
              <a:cs typeface="Arial"/>
            </a:endParaRPr>
          </a:p>
          <a:p>
            <a:pPr marL="290195" marR="137795" indent="-278130">
              <a:lnSpc>
                <a:spcPct val="100000"/>
              </a:lnSpc>
              <a:spcBef>
                <a:spcPts val="1290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It 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was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quickly discovered that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peer-to-peer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sharing  applications could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use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port 80 (HTTP) to gain 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access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through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the</a:t>
            </a:r>
            <a:r>
              <a:rPr sz="2800" spc="-1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firewall.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697222" y="82671"/>
            <a:ext cx="136969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latin typeface="Arial"/>
                <a:cs typeface="Arial"/>
              </a:rPr>
              <a:t>Firewalls </a:t>
            </a:r>
            <a:r>
              <a:rPr sz="1000" spc="-5" dirty="0">
                <a:latin typeface="Arial"/>
                <a:cs typeface="Arial"/>
              </a:rPr>
              <a:t>Topic 9 -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9.26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262" y="587484"/>
            <a:ext cx="6523538" cy="75084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Using </a:t>
            </a:r>
            <a:r>
              <a:rPr spc="-5" dirty="0"/>
              <a:t>Packet</a:t>
            </a:r>
            <a:r>
              <a:rPr spc="-25" dirty="0"/>
              <a:t> </a:t>
            </a:r>
            <a:r>
              <a:rPr spc="-10" dirty="0"/>
              <a:t>Filters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51810" y="1495700"/>
            <a:ext cx="7920990" cy="2927985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290195" indent="-278130">
              <a:lnSpc>
                <a:spcPct val="100000"/>
              </a:lnSpc>
              <a:spcBef>
                <a:spcPts val="770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Packet filters alone are</a:t>
            </a:r>
            <a:r>
              <a:rPr sz="2800" spc="2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insufficient</a:t>
            </a:r>
            <a:endParaRPr sz="2800">
              <a:latin typeface="Arial"/>
              <a:cs typeface="Arial"/>
            </a:endParaRPr>
          </a:p>
          <a:p>
            <a:pPr marL="290195" indent="-278130">
              <a:lnSpc>
                <a:spcPct val="100000"/>
              </a:lnSpc>
              <a:spcBef>
                <a:spcPts val="67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Multiple devices can provide defence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in</a:t>
            </a:r>
            <a:r>
              <a:rPr sz="2800" spc="4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depth</a:t>
            </a:r>
            <a:endParaRPr sz="2800">
              <a:latin typeface="Arial"/>
              <a:cs typeface="Arial"/>
            </a:endParaRPr>
          </a:p>
          <a:p>
            <a:pPr marL="290195" marR="5080" indent="-278130">
              <a:lnSpc>
                <a:spcPct val="100000"/>
              </a:lnSpc>
              <a:spcBef>
                <a:spcPts val="67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Packet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filtering is best used on the outer edge 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of 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your</a:t>
            </a:r>
            <a:r>
              <a:rPr sz="2800" spc="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network</a:t>
            </a:r>
            <a:endParaRPr sz="2800">
              <a:latin typeface="Arial"/>
              <a:cs typeface="Arial"/>
            </a:endParaRPr>
          </a:p>
          <a:p>
            <a:pPr marL="290195" marR="98425" indent="-278130">
              <a:lnSpc>
                <a:spcPct val="100000"/>
              </a:lnSpc>
              <a:spcBef>
                <a:spcPts val="670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Can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prevent spoofed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traffic 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and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private IP  addresses from entering or exiting your</a:t>
            </a:r>
            <a:r>
              <a:rPr sz="2800" spc="10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network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697222" y="82671"/>
            <a:ext cx="136969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latin typeface="Arial"/>
                <a:cs typeface="Arial"/>
              </a:rPr>
              <a:t>Firewalls </a:t>
            </a:r>
            <a:r>
              <a:rPr sz="1000" spc="-5" dirty="0">
                <a:latin typeface="Arial"/>
                <a:cs typeface="Arial"/>
              </a:rPr>
              <a:t>Topic 9 -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9.27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262" y="587485"/>
            <a:ext cx="6523538" cy="75084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The OSI Application</a:t>
            </a:r>
            <a:r>
              <a:rPr spc="-10" dirty="0"/>
              <a:t> Layer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51810" y="1581653"/>
            <a:ext cx="8017509" cy="374459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0195" marR="5080" indent="-278130">
              <a:lnSpc>
                <a:spcPct val="100000"/>
              </a:lnSpc>
              <a:spcBef>
                <a:spcPts val="9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Application Gateways, or Application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Layer 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Firewalls, 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work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at the application layer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of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the OSI  model.</a:t>
            </a:r>
            <a:endParaRPr sz="2800">
              <a:latin typeface="Arial"/>
              <a:cs typeface="Arial"/>
            </a:endParaRPr>
          </a:p>
          <a:p>
            <a:pPr marL="290195" indent="-278130">
              <a:lnSpc>
                <a:spcPct val="100000"/>
              </a:lnSpc>
              <a:spcBef>
                <a:spcPts val="67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Layer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7,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the application layer</a:t>
            </a:r>
            <a:endParaRPr sz="2800">
              <a:latin typeface="Arial"/>
              <a:cs typeface="Arial"/>
            </a:endParaRPr>
          </a:p>
          <a:p>
            <a:pPr marL="823594" marR="352425" indent="-353695">
              <a:lnSpc>
                <a:spcPct val="100000"/>
              </a:lnSpc>
              <a:spcBef>
                <a:spcPts val="1160"/>
              </a:spcBef>
              <a:tabLst>
                <a:tab pos="823594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–	It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is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the user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interface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to your computer (the  programs), for example,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word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processor,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email 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application, telnet, and so</a:t>
            </a:r>
            <a:r>
              <a:rPr sz="2600" spc="-3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on.</a:t>
            </a:r>
            <a:endParaRPr sz="2600">
              <a:latin typeface="Arial"/>
              <a:cs typeface="Arial"/>
            </a:endParaRPr>
          </a:p>
          <a:p>
            <a:pPr marL="290195" indent="-278130">
              <a:lnSpc>
                <a:spcPct val="100000"/>
              </a:lnSpc>
              <a:spcBef>
                <a:spcPts val="1290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We include “proxies” in this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category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of</a:t>
            </a:r>
            <a:r>
              <a:rPr sz="2800" spc="3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firewalls.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697222" y="82671"/>
            <a:ext cx="136969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latin typeface="Arial"/>
                <a:cs typeface="Arial"/>
              </a:rPr>
              <a:t>Firewalls </a:t>
            </a:r>
            <a:r>
              <a:rPr sz="1000" spc="-5" dirty="0">
                <a:latin typeface="Arial"/>
                <a:cs typeface="Arial"/>
              </a:rPr>
              <a:t>Topic 9 -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9.28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262" y="442959"/>
            <a:ext cx="5913938" cy="75084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Application</a:t>
            </a:r>
            <a:r>
              <a:rPr spc="-25" dirty="0"/>
              <a:t> </a:t>
            </a:r>
            <a:r>
              <a:rPr spc="-5" dirty="0"/>
              <a:t>Gateways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51810" y="1437254"/>
            <a:ext cx="8277859" cy="403669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0195" marR="811530" indent="-278130" algn="just">
              <a:lnSpc>
                <a:spcPct val="100000"/>
              </a:lnSpc>
              <a:spcBef>
                <a:spcPts val="95"/>
              </a:spcBef>
              <a:buChar char="•"/>
              <a:tabLst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Application-layer firewalls can understand the 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traffic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flowing through them and allow or deny 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traffic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based on the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 content.</a:t>
            </a:r>
            <a:endParaRPr sz="2800">
              <a:latin typeface="Arial"/>
              <a:cs typeface="Arial"/>
            </a:endParaRPr>
          </a:p>
          <a:p>
            <a:pPr marL="290195" marR="5080" indent="-278130">
              <a:lnSpc>
                <a:spcPct val="100000"/>
              </a:lnSpc>
              <a:spcBef>
                <a:spcPts val="67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Host-based firewalls designed to block  objectionable Web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content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based on keywords are  a form of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application-layer</a:t>
            </a:r>
            <a:r>
              <a:rPr sz="2800" spc="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firewall.</a:t>
            </a:r>
            <a:endParaRPr sz="2800">
              <a:latin typeface="Arial"/>
              <a:cs typeface="Arial"/>
            </a:endParaRPr>
          </a:p>
          <a:p>
            <a:pPr marL="290195" marR="618490" indent="-278130">
              <a:lnSpc>
                <a:spcPct val="100000"/>
              </a:lnSpc>
              <a:spcBef>
                <a:spcPts val="67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Application-layer firewalls can inspect packets  bound for an internal Web server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to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ensure the  request isn’t really an attack in</a:t>
            </a:r>
            <a:r>
              <a:rPr sz="2800" spc="3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disguise.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697222" y="82671"/>
            <a:ext cx="136969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latin typeface="Arial"/>
                <a:cs typeface="Arial"/>
              </a:rPr>
              <a:t>Firewalls </a:t>
            </a:r>
            <a:r>
              <a:rPr sz="1000" spc="-5" dirty="0">
                <a:latin typeface="Arial"/>
                <a:cs typeface="Arial"/>
              </a:rPr>
              <a:t>Topic 9 -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9.29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262" y="371026"/>
            <a:ext cx="2256338" cy="75084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Proxies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51810" y="1365626"/>
            <a:ext cx="8238490" cy="41224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0195" marR="5080" indent="-278130">
              <a:lnSpc>
                <a:spcPct val="100000"/>
              </a:lnSpc>
              <a:spcBef>
                <a:spcPts val="9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A proxy device may be dedicated hardware (e.g. a  server) or</a:t>
            </a:r>
            <a:r>
              <a:rPr sz="2800" spc="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software.</a:t>
            </a:r>
            <a:endParaRPr sz="2800" dirty="0">
              <a:latin typeface="Arial"/>
              <a:cs typeface="Arial"/>
            </a:endParaRPr>
          </a:p>
          <a:p>
            <a:pPr marL="290195" marR="184785" indent="-278130">
              <a:lnSpc>
                <a:spcPct val="100000"/>
              </a:lnSpc>
              <a:spcBef>
                <a:spcPts val="67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Acts as a firewall by responding to input packets  (connection requests, for example) in the manner  of an application, whilst blocking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other</a:t>
            </a:r>
            <a:r>
              <a:rPr sz="2800" spc="2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packets</a:t>
            </a:r>
            <a:endParaRPr sz="2800" dirty="0">
              <a:latin typeface="Arial"/>
              <a:cs typeface="Arial"/>
            </a:endParaRPr>
          </a:p>
          <a:p>
            <a:pPr marL="290195" marR="263525" indent="-278130">
              <a:lnSpc>
                <a:spcPct val="100000"/>
              </a:lnSpc>
              <a:spcBef>
                <a:spcPts val="67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Make tampering 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with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an internal system from the  external network more</a:t>
            </a:r>
            <a:r>
              <a:rPr sz="2800" spc="2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difficult</a:t>
            </a:r>
            <a:endParaRPr sz="2800" dirty="0">
              <a:latin typeface="Arial"/>
              <a:cs typeface="Arial"/>
            </a:endParaRPr>
          </a:p>
          <a:p>
            <a:pPr marL="290195" marR="1235075" indent="-278130">
              <a:lnSpc>
                <a:spcPct val="100000"/>
              </a:lnSpc>
              <a:spcBef>
                <a:spcPts val="675"/>
              </a:spcBef>
              <a:buChar char="•"/>
              <a:tabLst>
                <a:tab pos="290195" algn="l"/>
                <a:tab pos="290830" algn="l"/>
                <a:tab pos="201422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Act on behalf of a client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so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they provide 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an 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additional</a:t>
            </a:r>
            <a:r>
              <a:rPr sz="2800" spc="-5" dirty="0">
                <a:solidFill>
                  <a:srgbClr val="7F7F7F"/>
                </a:solidFill>
                <a:latin typeface="Times New Roman"/>
                <a:cs typeface="Times New Roman"/>
              </a:rPr>
              <a:t>	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buffer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to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the network</a:t>
            </a:r>
            <a:endParaRPr sz="28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767325" y="82671"/>
            <a:ext cx="129984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latin typeface="Arial"/>
                <a:cs typeface="Arial"/>
              </a:rPr>
              <a:t>Firewalls </a:t>
            </a:r>
            <a:r>
              <a:rPr sz="1000" spc="-5" dirty="0">
                <a:latin typeface="Arial"/>
                <a:cs typeface="Arial"/>
              </a:rPr>
              <a:t>Topic 9 -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9.3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262" y="613404"/>
            <a:ext cx="527939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dirty="0"/>
              <a:t>Scope </a:t>
            </a:r>
            <a:r>
              <a:rPr sz="4400" spc="-5" dirty="0"/>
              <a:t>and</a:t>
            </a:r>
            <a:r>
              <a:rPr sz="4400" spc="-65" dirty="0"/>
              <a:t> </a:t>
            </a:r>
            <a:r>
              <a:rPr sz="4400" spc="-5" dirty="0"/>
              <a:t>Coverage</a:t>
            </a:r>
            <a:endParaRPr sz="4400"/>
          </a:p>
        </p:txBody>
      </p:sp>
      <p:sp>
        <p:nvSpPr>
          <p:cNvPr id="4" name="object 4"/>
          <p:cNvSpPr txBox="1"/>
          <p:nvPr/>
        </p:nvSpPr>
        <p:spPr>
          <a:xfrm>
            <a:off x="293314" y="1486908"/>
            <a:ext cx="5903595" cy="2113915"/>
          </a:xfrm>
          <a:prstGeom prst="rect">
            <a:avLst/>
          </a:prstGeom>
        </p:spPr>
        <p:txBody>
          <a:bodyPr vert="horz" wrap="square" lIns="0" tIns="1054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30"/>
              </a:spcBef>
            </a:pPr>
            <a:r>
              <a:rPr sz="3000" i="1" dirty="0">
                <a:solidFill>
                  <a:srgbClr val="89A451"/>
                </a:solidFill>
                <a:latin typeface="Arial"/>
                <a:cs typeface="Arial"/>
              </a:rPr>
              <a:t>This </a:t>
            </a:r>
            <a:r>
              <a:rPr sz="3000" i="1" spc="-10" dirty="0">
                <a:solidFill>
                  <a:srgbClr val="89A451"/>
                </a:solidFill>
                <a:latin typeface="Arial"/>
                <a:cs typeface="Arial"/>
              </a:rPr>
              <a:t>topic </a:t>
            </a:r>
            <a:r>
              <a:rPr sz="3000" i="1" spc="-5" dirty="0">
                <a:solidFill>
                  <a:srgbClr val="89A451"/>
                </a:solidFill>
                <a:latin typeface="Arial"/>
                <a:cs typeface="Arial"/>
              </a:rPr>
              <a:t>will</a:t>
            </a:r>
            <a:r>
              <a:rPr sz="3000" i="1" spc="-10" dirty="0">
                <a:solidFill>
                  <a:srgbClr val="89A451"/>
                </a:solidFill>
                <a:latin typeface="Arial"/>
                <a:cs typeface="Arial"/>
              </a:rPr>
              <a:t> </a:t>
            </a:r>
            <a:r>
              <a:rPr sz="3000" i="1" dirty="0">
                <a:solidFill>
                  <a:srgbClr val="89A451"/>
                </a:solidFill>
                <a:latin typeface="Arial"/>
                <a:cs typeface="Arial"/>
              </a:rPr>
              <a:t>cover:</a:t>
            </a:r>
            <a:endParaRPr sz="3000">
              <a:latin typeface="Arial"/>
              <a:cs typeface="Arial"/>
            </a:endParaRPr>
          </a:p>
          <a:p>
            <a:pPr marL="448309" indent="-278130">
              <a:lnSpc>
                <a:spcPct val="100000"/>
              </a:lnSpc>
              <a:spcBef>
                <a:spcPts val="685"/>
              </a:spcBef>
              <a:buChar char="•"/>
              <a:tabLst>
                <a:tab pos="448309" algn="l"/>
                <a:tab pos="448945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Functions of a</a:t>
            </a:r>
            <a:r>
              <a:rPr sz="2800" spc="1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firewall</a:t>
            </a:r>
            <a:endParaRPr sz="2800">
              <a:latin typeface="Arial"/>
              <a:cs typeface="Arial"/>
            </a:endParaRPr>
          </a:p>
          <a:p>
            <a:pPr marL="448309" indent="-278130">
              <a:lnSpc>
                <a:spcPct val="100000"/>
              </a:lnSpc>
              <a:spcBef>
                <a:spcPts val="675"/>
              </a:spcBef>
              <a:buChar char="•"/>
              <a:tabLst>
                <a:tab pos="448309" algn="l"/>
                <a:tab pos="448945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Types of</a:t>
            </a:r>
            <a:r>
              <a:rPr sz="2800" spc="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firewall</a:t>
            </a:r>
            <a:endParaRPr sz="2800">
              <a:latin typeface="Arial"/>
              <a:cs typeface="Arial"/>
            </a:endParaRPr>
          </a:p>
          <a:p>
            <a:pPr marL="448309" indent="-278130">
              <a:lnSpc>
                <a:spcPct val="100000"/>
              </a:lnSpc>
              <a:spcBef>
                <a:spcPts val="670"/>
              </a:spcBef>
              <a:buChar char="•"/>
              <a:tabLst>
                <a:tab pos="448309" algn="l"/>
                <a:tab pos="448945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Installing 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and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configuring a</a:t>
            </a:r>
            <a:r>
              <a:rPr sz="2800" spc="6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firewall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697222" y="82671"/>
            <a:ext cx="136969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latin typeface="Arial"/>
                <a:cs typeface="Arial"/>
              </a:rPr>
              <a:t>Firewalls </a:t>
            </a:r>
            <a:r>
              <a:rPr sz="1000" spc="-5" dirty="0">
                <a:latin typeface="Arial"/>
                <a:cs typeface="Arial"/>
              </a:rPr>
              <a:t>Topic 9 -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9.30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262" y="298433"/>
            <a:ext cx="3475538" cy="75084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Advantages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51810" y="1221100"/>
            <a:ext cx="8226425" cy="45688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0195" marR="371475" indent="-278130">
              <a:lnSpc>
                <a:spcPct val="100000"/>
              </a:lnSpc>
              <a:spcBef>
                <a:spcPts val="9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Provide a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buffer from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port scans 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and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application  attacks</a:t>
            </a:r>
            <a:endParaRPr sz="2800">
              <a:latin typeface="Arial"/>
              <a:cs typeface="Arial"/>
            </a:endParaRPr>
          </a:p>
          <a:p>
            <a:pPr marL="823594" marR="5080" lvl="1" indent="-353695">
              <a:lnSpc>
                <a:spcPct val="100000"/>
              </a:lnSpc>
              <a:spcBef>
                <a:spcPts val="1165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If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an attacker finds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a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vulnerability in an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application,  the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attacker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would have to compromise the 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application/proxy firewall before attacking devices  behind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the</a:t>
            </a:r>
            <a:r>
              <a:rPr sz="2600" spc="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firewall</a:t>
            </a:r>
            <a:endParaRPr sz="2600">
              <a:latin typeface="Arial"/>
              <a:cs typeface="Arial"/>
            </a:endParaRPr>
          </a:p>
          <a:p>
            <a:pPr marL="290195" marR="1598295" indent="-278130">
              <a:lnSpc>
                <a:spcPct val="100000"/>
              </a:lnSpc>
              <a:spcBef>
                <a:spcPts val="1290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Can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be patched quickly in the event of a  vulnerability being</a:t>
            </a:r>
            <a:r>
              <a:rPr sz="2800" spc="1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discovered</a:t>
            </a:r>
            <a:endParaRPr sz="2800">
              <a:latin typeface="Arial"/>
              <a:cs typeface="Arial"/>
            </a:endParaRPr>
          </a:p>
          <a:p>
            <a:pPr marL="823594" marR="411480" lvl="1" indent="-353695">
              <a:lnSpc>
                <a:spcPct val="100000"/>
              </a:lnSpc>
              <a:spcBef>
                <a:spcPts val="1160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This may not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be true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for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patching all the internal 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devices</a:t>
            </a:r>
            <a:endParaRPr sz="2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697222" y="82671"/>
            <a:ext cx="136969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latin typeface="Arial"/>
                <a:cs typeface="Arial"/>
              </a:rPr>
              <a:t>Firewalls </a:t>
            </a:r>
            <a:r>
              <a:rPr sz="1000" spc="-5" dirty="0">
                <a:latin typeface="Arial"/>
                <a:cs typeface="Arial"/>
              </a:rPr>
              <a:t>Topic 9 -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9.31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262" y="298433"/>
            <a:ext cx="4618538" cy="75084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Disadvantages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51810" y="1221100"/>
            <a:ext cx="8426450" cy="45688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0195" marR="591820" indent="-278130">
              <a:lnSpc>
                <a:spcPct val="100000"/>
              </a:lnSpc>
              <a:spcBef>
                <a:spcPts val="9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Needs to know how to handle traffic to and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from 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your specific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application</a:t>
            </a:r>
            <a:endParaRPr sz="2800">
              <a:latin typeface="Arial"/>
              <a:cs typeface="Arial"/>
            </a:endParaRPr>
          </a:p>
          <a:p>
            <a:pPr marL="823594" marR="5080" lvl="1" indent="-353695">
              <a:lnSpc>
                <a:spcPct val="100000"/>
              </a:lnSpc>
              <a:spcBef>
                <a:spcPts val="1165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If you have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an application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that's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unique,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your proxy 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firewall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may not be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able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to support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it without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making  </a:t>
            </a:r>
            <a:r>
              <a:rPr sz="2600" spc="5" dirty="0">
                <a:solidFill>
                  <a:srgbClr val="7F7F7F"/>
                </a:solidFill>
                <a:latin typeface="Arial"/>
                <a:cs typeface="Arial"/>
              </a:rPr>
              <a:t>some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significant</a:t>
            </a:r>
            <a:r>
              <a:rPr sz="2600" spc="-4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modifications</a:t>
            </a:r>
            <a:endParaRPr sz="2600">
              <a:latin typeface="Arial"/>
              <a:cs typeface="Arial"/>
            </a:endParaRPr>
          </a:p>
          <a:p>
            <a:pPr marL="290195" marR="346710" indent="-278130">
              <a:lnSpc>
                <a:spcPct val="100000"/>
              </a:lnSpc>
              <a:spcBef>
                <a:spcPts val="1290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Application firewalls are generally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much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slower 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than packet-filtering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or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packet-inspection</a:t>
            </a:r>
            <a:r>
              <a:rPr sz="2800" spc="-5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firewalls</a:t>
            </a:r>
            <a:endParaRPr sz="2800">
              <a:latin typeface="Arial"/>
              <a:cs typeface="Arial"/>
            </a:endParaRPr>
          </a:p>
          <a:p>
            <a:pPr marL="823594" marR="441325" lvl="1" indent="-353695">
              <a:lnSpc>
                <a:spcPct val="100000"/>
              </a:lnSpc>
              <a:spcBef>
                <a:spcPts val="1160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They run applications, maintain state for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both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the  client and server, and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also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perform inspection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of  traffic</a:t>
            </a:r>
            <a:endParaRPr sz="2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697222" y="82671"/>
            <a:ext cx="136969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latin typeface="Arial"/>
                <a:cs typeface="Arial"/>
              </a:rPr>
              <a:t>Firewalls </a:t>
            </a:r>
            <a:r>
              <a:rPr sz="1000" spc="-5" dirty="0">
                <a:latin typeface="Arial"/>
                <a:cs typeface="Arial"/>
              </a:rPr>
              <a:t>Topic 9 -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9.32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262" y="500882"/>
            <a:ext cx="617855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Packet Inspection</a:t>
            </a:r>
            <a:r>
              <a:rPr spc="20" dirty="0"/>
              <a:t> </a:t>
            </a:r>
            <a:r>
              <a:rPr spc="-10" dirty="0"/>
              <a:t>Firewalls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idx="1"/>
          </p:nvPr>
        </p:nvSpPr>
        <p:spPr>
          <a:xfrm>
            <a:off x="457200" y="1752600"/>
            <a:ext cx="8065294" cy="3766185"/>
          </a:xfrm>
          <a:prstGeom prst="rect">
            <a:avLst/>
          </a:prstGeom>
        </p:spPr>
        <p:txBody>
          <a:bodyPr vert="horz" wrap="square" lIns="0" tIns="170180" rIns="0" bIns="0" rtlCol="0">
            <a:spAutoFit/>
          </a:bodyPr>
          <a:lstStyle/>
          <a:p>
            <a:pPr marL="347345" indent="-278130">
              <a:lnSpc>
                <a:spcPct val="100000"/>
              </a:lnSpc>
              <a:spcBef>
                <a:spcPts val="1340"/>
              </a:spcBef>
              <a:buChar char="•"/>
              <a:tabLst>
                <a:tab pos="347345" algn="l"/>
                <a:tab pos="347980" algn="l"/>
              </a:tabLst>
            </a:pPr>
            <a:r>
              <a:rPr spc="-5" dirty="0"/>
              <a:t>Examine the session information between</a:t>
            </a:r>
            <a:r>
              <a:rPr spc="125" dirty="0"/>
              <a:t> </a:t>
            </a:r>
            <a:r>
              <a:rPr spc="-5" dirty="0"/>
              <a:t>devices:</a:t>
            </a:r>
          </a:p>
          <a:p>
            <a:pPr marL="880744" lvl="1" indent="-354330">
              <a:lnSpc>
                <a:spcPct val="100000"/>
              </a:lnSpc>
              <a:spcBef>
                <a:spcPts val="1160"/>
              </a:spcBef>
              <a:buChar char="–"/>
              <a:tabLst>
                <a:tab pos="880744" algn="l"/>
                <a:tab pos="88138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Protocol</a:t>
            </a:r>
            <a:endParaRPr sz="2600" dirty="0">
              <a:latin typeface="Arial"/>
              <a:cs typeface="Arial"/>
            </a:endParaRPr>
          </a:p>
          <a:p>
            <a:pPr marL="880744" lvl="1" indent="-354330">
              <a:lnSpc>
                <a:spcPct val="100000"/>
              </a:lnSpc>
              <a:spcBef>
                <a:spcPts val="625"/>
              </a:spcBef>
              <a:buChar char="–"/>
              <a:tabLst>
                <a:tab pos="880744" algn="l"/>
                <a:tab pos="88138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New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or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existing</a:t>
            </a:r>
            <a:r>
              <a:rPr sz="2600" spc="-3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connection</a:t>
            </a:r>
            <a:endParaRPr sz="2600" dirty="0">
              <a:latin typeface="Arial"/>
              <a:cs typeface="Arial"/>
            </a:endParaRPr>
          </a:p>
          <a:p>
            <a:pPr marL="880744" lvl="1" indent="-354330">
              <a:lnSpc>
                <a:spcPct val="100000"/>
              </a:lnSpc>
              <a:spcBef>
                <a:spcPts val="625"/>
              </a:spcBef>
              <a:buChar char="–"/>
              <a:tabLst>
                <a:tab pos="880744" algn="l"/>
                <a:tab pos="88138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Source IP</a:t>
            </a:r>
            <a:r>
              <a:rPr sz="2600" spc="-1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address</a:t>
            </a:r>
            <a:endParaRPr sz="2600" dirty="0">
              <a:latin typeface="Arial"/>
              <a:cs typeface="Arial"/>
            </a:endParaRPr>
          </a:p>
          <a:p>
            <a:pPr marL="880744" lvl="1" indent="-354330">
              <a:lnSpc>
                <a:spcPct val="100000"/>
              </a:lnSpc>
              <a:spcBef>
                <a:spcPts val="625"/>
              </a:spcBef>
              <a:buChar char="–"/>
              <a:tabLst>
                <a:tab pos="880744" algn="l"/>
                <a:tab pos="88138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Destination IP</a:t>
            </a:r>
            <a:r>
              <a:rPr sz="2600" spc="-2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address</a:t>
            </a:r>
            <a:endParaRPr sz="2600" dirty="0">
              <a:latin typeface="Arial"/>
              <a:cs typeface="Arial"/>
            </a:endParaRPr>
          </a:p>
          <a:p>
            <a:pPr marL="880744" lvl="1" indent="-354330">
              <a:lnSpc>
                <a:spcPct val="100000"/>
              </a:lnSpc>
              <a:spcBef>
                <a:spcPts val="625"/>
              </a:spcBef>
              <a:buChar char="–"/>
              <a:tabLst>
                <a:tab pos="880744" algn="l"/>
                <a:tab pos="88138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Port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 numbers</a:t>
            </a:r>
            <a:endParaRPr sz="2600" dirty="0">
              <a:latin typeface="Arial"/>
              <a:cs typeface="Arial"/>
            </a:endParaRPr>
          </a:p>
          <a:p>
            <a:pPr marL="880744" lvl="1" indent="-354330">
              <a:lnSpc>
                <a:spcPct val="100000"/>
              </a:lnSpc>
              <a:spcBef>
                <a:spcPts val="625"/>
              </a:spcBef>
              <a:buChar char="–"/>
              <a:tabLst>
                <a:tab pos="880744" algn="l"/>
                <a:tab pos="88138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IP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checksum</a:t>
            </a:r>
            <a:endParaRPr sz="2600" dirty="0">
              <a:latin typeface="Arial"/>
              <a:cs typeface="Arial"/>
            </a:endParaRPr>
          </a:p>
          <a:p>
            <a:pPr marL="880744" lvl="1" indent="-354330">
              <a:lnSpc>
                <a:spcPct val="100000"/>
              </a:lnSpc>
              <a:spcBef>
                <a:spcPts val="625"/>
              </a:spcBef>
              <a:buChar char="–"/>
              <a:tabLst>
                <a:tab pos="880744" algn="l"/>
                <a:tab pos="88138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Sequence</a:t>
            </a:r>
            <a:r>
              <a:rPr sz="2600" spc="-1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numbers</a:t>
            </a:r>
            <a:endParaRPr sz="2600" dirty="0">
              <a:latin typeface="Arial"/>
              <a:cs typeface="Arial"/>
            </a:endParaRPr>
          </a:p>
          <a:p>
            <a:pPr marL="880744" lvl="1" indent="-354330">
              <a:lnSpc>
                <a:spcPct val="100000"/>
              </a:lnSpc>
              <a:spcBef>
                <a:spcPts val="625"/>
              </a:spcBef>
              <a:buChar char="–"/>
              <a:tabLst>
                <a:tab pos="880744" algn="l"/>
                <a:tab pos="881380" algn="l"/>
              </a:tabLst>
            </a:pP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Application-specific</a:t>
            </a:r>
            <a:r>
              <a:rPr sz="2600" spc="-1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information</a:t>
            </a:r>
            <a:endParaRPr sz="26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697222" y="82671"/>
            <a:ext cx="136969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latin typeface="Arial"/>
                <a:cs typeface="Arial"/>
              </a:rPr>
              <a:t>Firewalls </a:t>
            </a:r>
            <a:r>
              <a:rPr sz="1000" spc="-5" dirty="0">
                <a:latin typeface="Arial"/>
                <a:cs typeface="Arial"/>
              </a:rPr>
              <a:t>Topic 9 -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9.33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262" y="376156"/>
            <a:ext cx="6904538" cy="75084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Outbound Internet</a:t>
            </a:r>
            <a:r>
              <a:rPr spc="20" dirty="0"/>
              <a:t> </a:t>
            </a:r>
            <a:r>
              <a:rPr spc="-5" dirty="0"/>
              <a:t>Traffic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51802" y="1365626"/>
            <a:ext cx="8373745" cy="41224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0195" marR="107314" indent="-278130">
              <a:lnSpc>
                <a:spcPct val="100000"/>
              </a:lnSpc>
              <a:spcBef>
                <a:spcPts val="9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Client initiates connection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to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IP address of the 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web 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server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destined for port 80</a:t>
            </a:r>
            <a:r>
              <a:rPr sz="2800" spc="2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(HTTP)</a:t>
            </a:r>
            <a:endParaRPr sz="2800">
              <a:latin typeface="Arial"/>
              <a:cs typeface="Arial"/>
            </a:endParaRPr>
          </a:p>
          <a:p>
            <a:pPr marL="290195" marR="121920" indent="-278130">
              <a:lnSpc>
                <a:spcPct val="100000"/>
              </a:lnSpc>
              <a:spcBef>
                <a:spcPts val="67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Firewall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determines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whether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that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packet is 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allowed 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through the firewall based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on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the current</a:t>
            </a:r>
            <a:r>
              <a:rPr sz="2800" spc="6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5" dirty="0">
                <a:solidFill>
                  <a:srgbClr val="7F7F7F"/>
                </a:solidFill>
                <a:latin typeface="Arial"/>
                <a:cs typeface="Arial"/>
              </a:rPr>
              <a:t>rule-set</a:t>
            </a:r>
            <a:endParaRPr sz="2800">
              <a:latin typeface="Arial"/>
              <a:cs typeface="Arial"/>
            </a:endParaRPr>
          </a:p>
          <a:p>
            <a:pPr marL="290195" marR="5080" indent="-278130">
              <a:lnSpc>
                <a:spcPct val="100000"/>
              </a:lnSpc>
              <a:spcBef>
                <a:spcPts val="67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Firewall looks into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the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data portion of the IP packet  and determines whether it is legitimate 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HTTP</a:t>
            </a:r>
            <a:r>
              <a:rPr sz="2800" spc="9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traffic</a:t>
            </a:r>
            <a:endParaRPr sz="2800">
              <a:latin typeface="Arial"/>
              <a:cs typeface="Arial"/>
            </a:endParaRPr>
          </a:p>
          <a:p>
            <a:pPr marL="290195" marR="675005" indent="-278130">
              <a:lnSpc>
                <a:spcPct val="100000"/>
              </a:lnSpc>
              <a:spcBef>
                <a:spcPts val="670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If all the requirements are met, a flow entry 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is 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created in the firewall based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on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the session  information, and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that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packet is allowed to</a:t>
            </a:r>
            <a:r>
              <a:rPr sz="2800" spc="6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pass.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697222" y="82671"/>
            <a:ext cx="136969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latin typeface="Arial"/>
                <a:cs typeface="Arial"/>
              </a:rPr>
              <a:t>Firewalls </a:t>
            </a:r>
            <a:r>
              <a:rPr sz="1000" spc="-5" dirty="0">
                <a:latin typeface="Arial"/>
                <a:cs typeface="Arial"/>
              </a:rPr>
              <a:t>Topic 9 -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9.34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262" y="515807"/>
            <a:ext cx="6218738" cy="75084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Inbound Internet</a:t>
            </a:r>
            <a:r>
              <a:rPr spc="15" dirty="0"/>
              <a:t> </a:t>
            </a:r>
            <a:r>
              <a:rPr spc="-5" dirty="0"/>
              <a:t>Traffic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51810" y="1422545"/>
            <a:ext cx="8254365" cy="3867150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290195" indent="-278130">
              <a:lnSpc>
                <a:spcPct val="100000"/>
              </a:lnSpc>
              <a:spcBef>
                <a:spcPts val="770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Web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server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receives the packet and</a:t>
            </a:r>
            <a:r>
              <a:rPr sz="2800" spc="2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responds</a:t>
            </a:r>
            <a:endParaRPr sz="2800">
              <a:latin typeface="Arial"/>
              <a:cs typeface="Arial"/>
            </a:endParaRPr>
          </a:p>
          <a:p>
            <a:pPr marL="290195" indent="-278130">
              <a:lnSpc>
                <a:spcPct val="100000"/>
              </a:lnSpc>
              <a:spcBef>
                <a:spcPts val="67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Return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traffic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is received by the</a:t>
            </a:r>
            <a:r>
              <a:rPr sz="2800" spc="1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firewall</a:t>
            </a:r>
            <a:endParaRPr sz="2800">
              <a:latin typeface="Arial"/>
              <a:cs typeface="Arial"/>
            </a:endParaRPr>
          </a:p>
          <a:p>
            <a:pPr marL="290195" marR="138430" indent="-278130">
              <a:lnSpc>
                <a:spcPct val="100000"/>
              </a:lnSpc>
              <a:spcBef>
                <a:spcPts val="67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Firewall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determines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if return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traffic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is allowed 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by 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comparing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the session information 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with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the  information contained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in the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local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translation</a:t>
            </a:r>
            <a:r>
              <a:rPr sz="2800" spc="2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table</a:t>
            </a:r>
            <a:endParaRPr sz="2800">
              <a:latin typeface="Arial"/>
              <a:cs typeface="Arial"/>
            </a:endParaRPr>
          </a:p>
          <a:p>
            <a:pPr marL="290195" marR="5080" indent="-278130">
              <a:lnSpc>
                <a:spcPct val="100000"/>
              </a:lnSpc>
              <a:spcBef>
                <a:spcPts val="670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If return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traffic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matches the previous requirements,  payload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is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inspected to validate appropriate</a:t>
            </a:r>
            <a:r>
              <a:rPr sz="2800" spc="8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HTTP</a:t>
            </a:r>
            <a:endParaRPr sz="2800">
              <a:latin typeface="Arial"/>
              <a:cs typeface="Arial"/>
            </a:endParaRPr>
          </a:p>
          <a:p>
            <a:pPr marL="290195" indent="-278130">
              <a:lnSpc>
                <a:spcPct val="100000"/>
              </a:lnSpc>
              <a:spcBef>
                <a:spcPts val="67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Then it is forwarded to the</a:t>
            </a:r>
            <a:r>
              <a:rPr sz="2800" spc="6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client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697222" y="82671"/>
            <a:ext cx="136969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latin typeface="Arial"/>
                <a:cs typeface="Arial"/>
              </a:rPr>
              <a:t>Firewalls </a:t>
            </a:r>
            <a:r>
              <a:rPr sz="1000" spc="-5" dirty="0">
                <a:latin typeface="Arial"/>
                <a:cs typeface="Arial"/>
              </a:rPr>
              <a:t>Topic 9 -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9.35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262" y="371026"/>
            <a:ext cx="3475538" cy="75084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Advantag</a:t>
            </a:r>
            <a:r>
              <a:rPr spc="-20" dirty="0"/>
              <a:t>e</a:t>
            </a:r>
            <a:r>
              <a:rPr spc="-5" dirty="0"/>
              <a:t>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51810" y="1207600"/>
            <a:ext cx="8039734" cy="4537710"/>
          </a:xfrm>
          <a:prstGeom prst="rect">
            <a:avLst/>
          </a:prstGeom>
        </p:spPr>
        <p:txBody>
          <a:bodyPr vert="horz" wrap="square" lIns="0" tIns="170180" rIns="0" bIns="0" rtlCol="0">
            <a:spAutoFit/>
          </a:bodyPr>
          <a:lstStyle/>
          <a:p>
            <a:pPr marL="277495" marR="282575" indent="-277495" algn="r">
              <a:lnSpc>
                <a:spcPct val="100000"/>
              </a:lnSpc>
              <a:spcBef>
                <a:spcPts val="1340"/>
              </a:spcBef>
              <a:buChar char="•"/>
              <a:tabLst>
                <a:tab pos="277495" algn="l"/>
                <a:tab pos="2781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Generally much faster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than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application</a:t>
            </a:r>
            <a:r>
              <a:rPr sz="2800" spc="7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firewalls</a:t>
            </a:r>
            <a:endParaRPr sz="2800">
              <a:latin typeface="Arial"/>
              <a:cs typeface="Arial"/>
            </a:endParaRPr>
          </a:p>
          <a:p>
            <a:pPr marL="353060" marR="257175" lvl="1" indent="-353060" algn="r">
              <a:lnSpc>
                <a:spcPct val="100000"/>
              </a:lnSpc>
              <a:spcBef>
                <a:spcPts val="1160"/>
              </a:spcBef>
              <a:buChar char="–"/>
              <a:tabLst>
                <a:tab pos="353060" algn="l"/>
                <a:tab pos="353695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They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are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not required to host client</a:t>
            </a:r>
            <a:r>
              <a:rPr sz="2600" spc="-8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applications</a:t>
            </a:r>
            <a:endParaRPr sz="2600">
              <a:latin typeface="Arial"/>
              <a:cs typeface="Arial"/>
            </a:endParaRPr>
          </a:p>
          <a:p>
            <a:pPr marL="290195" marR="5080" indent="-278130">
              <a:lnSpc>
                <a:spcPct val="100000"/>
              </a:lnSpc>
              <a:spcBef>
                <a:spcPts val="1290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Most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of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the packet-inspection firewalls today also  offer </a:t>
            </a:r>
            <a:r>
              <a:rPr sz="2800" b="1" i="1" spc="-5" dirty="0">
                <a:solidFill>
                  <a:srgbClr val="89A451"/>
                </a:solidFill>
                <a:latin typeface="Arial"/>
                <a:cs typeface="Arial"/>
              </a:rPr>
              <a:t>deep-packet</a:t>
            </a:r>
            <a:r>
              <a:rPr sz="2800" b="1" i="1" spc="45" dirty="0">
                <a:solidFill>
                  <a:srgbClr val="89A451"/>
                </a:solidFill>
                <a:latin typeface="Arial"/>
                <a:cs typeface="Arial"/>
              </a:rPr>
              <a:t> </a:t>
            </a:r>
            <a:r>
              <a:rPr sz="2800" b="1" i="1" spc="-5" dirty="0">
                <a:solidFill>
                  <a:srgbClr val="89A451"/>
                </a:solidFill>
                <a:latin typeface="Arial"/>
                <a:cs typeface="Arial"/>
              </a:rPr>
              <a:t>inspection</a:t>
            </a:r>
            <a:endParaRPr sz="2800">
              <a:latin typeface="Arial"/>
              <a:cs typeface="Arial"/>
            </a:endParaRPr>
          </a:p>
          <a:p>
            <a:pPr marL="823594" marR="424180" lvl="1" indent="-353695">
              <a:lnSpc>
                <a:spcPct val="100000"/>
              </a:lnSpc>
              <a:spcBef>
                <a:spcPts val="1160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The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firewall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can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dig into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the data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portion of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the  packet and</a:t>
            </a:r>
            <a:r>
              <a:rPr sz="2600" spc="-2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also:</a:t>
            </a:r>
            <a:endParaRPr sz="2600">
              <a:latin typeface="Arial"/>
              <a:cs typeface="Arial"/>
            </a:endParaRPr>
          </a:p>
          <a:p>
            <a:pPr marL="823594" lvl="1" indent="-354330">
              <a:lnSpc>
                <a:spcPct val="100000"/>
              </a:lnSpc>
              <a:spcBef>
                <a:spcPts val="630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Match on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protocol</a:t>
            </a:r>
            <a:r>
              <a:rPr sz="2600" spc="-4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compliance</a:t>
            </a:r>
            <a:endParaRPr sz="2600">
              <a:latin typeface="Arial"/>
              <a:cs typeface="Arial"/>
            </a:endParaRPr>
          </a:p>
          <a:p>
            <a:pPr marL="823594" lvl="1" indent="-354330">
              <a:lnSpc>
                <a:spcPct val="100000"/>
              </a:lnSpc>
              <a:spcBef>
                <a:spcPts val="620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Scan for</a:t>
            </a:r>
            <a:r>
              <a:rPr sz="2600" spc="-2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viruses</a:t>
            </a:r>
            <a:endParaRPr sz="2600">
              <a:latin typeface="Arial"/>
              <a:cs typeface="Arial"/>
            </a:endParaRPr>
          </a:p>
          <a:p>
            <a:pPr marL="823594" lvl="1" indent="-354330">
              <a:lnSpc>
                <a:spcPct val="100000"/>
              </a:lnSpc>
              <a:spcBef>
                <a:spcPts val="625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Still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operate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very</a:t>
            </a:r>
            <a:r>
              <a:rPr sz="2600" spc="-2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quickly</a:t>
            </a:r>
            <a:endParaRPr sz="2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697222" y="82671"/>
            <a:ext cx="136969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latin typeface="Arial"/>
                <a:cs typeface="Arial"/>
              </a:rPr>
              <a:t>Firewalls </a:t>
            </a:r>
            <a:r>
              <a:rPr sz="1000" spc="-5" dirty="0">
                <a:latin typeface="Arial"/>
                <a:cs typeface="Arial"/>
              </a:rPr>
              <a:t>Topic 9 -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9.36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262" y="587485"/>
            <a:ext cx="4237538" cy="75084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Disadvantages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51810" y="1581653"/>
            <a:ext cx="8355965" cy="190309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0195" indent="-278130">
              <a:lnSpc>
                <a:spcPct val="100000"/>
              </a:lnSpc>
              <a:spcBef>
                <a:spcPts val="9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Open to certain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denial-of-service</a:t>
            </a:r>
            <a:r>
              <a:rPr sz="2800" spc="1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attacks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Clr>
                <a:srgbClr val="7F7F7F"/>
              </a:buClr>
              <a:buFont typeface="Arial"/>
              <a:buChar char="•"/>
            </a:pPr>
            <a:endParaRPr sz="4050">
              <a:latin typeface="Times New Roman"/>
              <a:cs typeface="Times New Roman"/>
            </a:endParaRPr>
          </a:p>
          <a:p>
            <a:pPr marL="290195" marR="5080" indent="-278130">
              <a:lnSpc>
                <a:spcPct val="100000"/>
              </a:lnSpc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These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can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be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used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to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fill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the connection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tables 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with 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illegitimate</a:t>
            </a:r>
            <a:r>
              <a:rPr sz="2800" spc="1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connections.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697222" y="82671"/>
            <a:ext cx="136969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latin typeface="Arial"/>
                <a:cs typeface="Arial"/>
              </a:rPr>
              <a:t>Firewalls </a:t>
            </a:r>
            <a:r>
              <a:rPr sz="1000" spc="-5" dirty="0">
                <a:latin typeface="Arial"/>
                <a:cs typeface="Arial"/>
              </a:rPr>
              <a:t>Topic 9 -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9.37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262" y="645408"/>
            <a:ext cx="804164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Network </a:t>
            </a:r>
            <a:r>
              <a:rPr spc="-5" dirty="0"/>
              <a:t>Address Translation</a:t>
            </a:r>
            <a:r>
              <a:rPr spc="45" dirty="0"/>
              <a:t> </a:t>
            </a:r>
            <a:r>
              <a:rPr spc="-5" dirty="0"/>
              <a:t>(NAT)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514350" y="1752600"/>
            <a:ext cx="8218805" cy="2927985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289560" indent="-277495">
              <a:lnSpc>
                <a:spcPct val="100000"/>
              </a:lnSpc>
              <a:spcBef>
                <a:spcPts val="770"/>
              </a:spcBef>
              <a:buChar char="•"/>
              <a:tabLst>
                <a:tab pos="289560" algn="l"/>
                <a:tab pos="290195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Firewalls often have 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NAT</a:t>
            </a:r>
            <a:r>
              <a:rPr sz="2800" spc="6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functionality</a:t>
            </a:r>
            <a:endParaRPr sz="2800" dirty="0">
              <a:latin typeface="Arial"/>
              <a:cs typeface="Arial"/>
            </a:endParaRPr>
          </a:p>
          <a:p>
            <a:pPr marL="289560" marR="5080" indent="-277495">
              <a:lnSpc>
                <a:spcPct val="100000"/>
              </a:lnSpc>
              <a:spcBef>
                <a:spcPts val="675"/>
              </a:spcBef>
              <a:buChar char="•"/>
              <a:tabLst>
                <a:tab pos="289560" algn="l"/>
                <a:tab pos="290195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Hosts behind a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firewall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commonly have addresses  in a private address</a:t>
            </a:r>
            <a:r>
              <a:rPr sz="2800" spc="1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range.</a:t>
            </a:r>
            <a:endParaRPr sz="2800" dirty="0">
              <a:latin typeface="Arial"/>
              <a:cs typeface="Arial"/>
            </a:endParaRPr>
          </a:p>
          <a:p>
            <a:pPr marL="289560" indent="-277495">
              <a:lnSpc>
                <a:spcPct val="100000"/>
              </a:lnSpc>
              <a:spcBef>
                <a:spcPts val="675"/>
              </a:spcBef>
              <a:buChar char="•"/>
              <a:tabLst>
                <a:tab pos="289560" algn="l"/>
                <a:tab pos="290195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Hides the true address of protected</a:t>
            </a:r>
            <a:r>
              <a:rPr sz="2800" spc="4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hosts</a:t>
            </a:r>
            <a:endParaRPr sz="2800" dirty="0">
              <a:latin typeface="Arial"/>
              <a:cs typeface="Arial"/>
            </a:endParaRPr>
          </a:p>
          <a:p>
            <a:pPr marL="289560" marR="639445" indent="-277495">
              <a:lnSpc>
                <a:spcPct val="100000"/>
              </a:lnSpc>
              <a:spcBef>
                <a:spcPts val="670"/>
              </a:spcBef>
              <a:buChar char="•"/>
              <a:tabLst>
                <a:tab pos="289560" algn="l"/>
                <a:tab pos="290195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Hiding the addresses of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protected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devices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is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a  defence against network</a:t>
            </a:r>
            <a:r>
              <a:rPr sz="2800" spc="5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reconnaissance.</a:t>
            </a:r>
            <a:endParaRPr sz="28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626871" y="3326378"/>
            <a:ext cx="3866515" cy="158953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latin typeface="Arial"/>
                <a:cs typeface="Arial"/>
              </a:rPr>
              <a:t>Computer</a:t>
            </a:r>
            <a:r>
              <a:rPr sz="2800" spc="2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Networks</a:t>
            </a:r>
            <a:endParaRPr sz="28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900" dirty="0">
              <a:latin typeface="Times New Roman"/>
              <a:cs typeface="Times New Roman"/>
            </a:endParaRPr>
          </a:p>
          <a:p>
            <a:pPr marL="21590">
              <a:lnSpc>
                <a:spcPct val="100000"/>
              </a:lnSpc>
              <a:spcBef>
                <a:spcPts val="5"/>
              </a:spcBef>
            </a:pPr>
            <a:r>
              <a:rPr sz="1900" i="1" spc="-5" dirty="0">
                <a:latin typeface="Arial"/>
                <a:cs typeface="Arial"/>
              </a:rPr>
              <a:t>Topic 9 – Lecture</a:t>
            </a:r>
            <a:r>
              <a:rPr sz="1900" i="1" spc="50" dirty="0">
                <a:latin typeface="Arial"/>
                <a:cs typeface="Arial"/>
              </a:rPr>
              <a:t> </a:t>
            </a:r>
            <a:r>
              <a:rPr sz="1900" i="1" spc="-10" dirty="0">
                <a:latin typeface="Arial"/>
                <a:cs typeface="Arial"/>
              </a:rPr>
              <a:t>3:</a:t>
            </a:r>
            <a:endParaRPr sz="1900" dirty="0">
              <a:latin typeface="Arial"/>
              <a:cs typeface="Arial"/>
            </a:endParaRPr>
          </a:p>
          <a:p>
            <a:pPr marL="21590">
              <a:lnSpc>
                <a:spcPct val="100000"/>
              </a:lnSpc>
              <a:spcBef>
                <a:spcPts val="910"/>
              </a:spcBef>
            </a:pPr>
            <a:r>
              <a:rPr sz="1900" i="1" spc="-5" dirty="0">
                <a:latin typeface="Arial"/>
                <a:cs typeface="Arial"/>
              </a:rPr>
              <a:t>Installing </a:t>
            </a:r>
            <a:r>
              <a:rPr sz="1900" i="1" spc="-10" dirty="0">
                <a:latin typeface="Arial"/>
                <a:cs typeface="Arial"/>
              </a:rPr>
              <a:t>and </a:t>
            </a:r>
            <a:r>
              <a:rPr sz="1900" i="1" spc="-5" dirty="0">
                <a:latin typeface="Arial"/>
                <a:cs typeface="Arial"/>
              </a:rPr>
              <a:t>Configuring a</a:t>
            </a:r>
            <a:r>
              <a:rPr sz="1900" i="1" spc="85" dirty="0">
                <a:latin typeface="Arial"/>
                <a:cs typeface="Arial"/>
              </a:rPr>
              <a:t> </a:t>
            </a:r>
            <a:r>
              <a:rPr sz="1900" i="1" spc="-5" dirty="0">
                <a:latin typeface="Arial"/>
                <a:cs typeface="Arial"/>
              </a:rPr>
              <a:t>Firewall</a:t>
            </a:r>
            <a:endParaRPr sz="19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697222" y="82671"/>
            <a:ext cx="136969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latin typeface="Arial"/>
                <a:cs typeface="Arial"/>
              </a:rPr>
              <a:t>Firewalls </a:t>
            </a:r>
            <a:r>
              <a:rPr sz="1000" spc="-5" dirty="0">
                <a:latin typeface="Arial"/>
                <a:cs typeface="Arial"/>
              </a:rPr>
              <a:t>Topic 9 -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9.39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262" y="587485"/>
            <a:ext cx="5380538" cy="75084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Planning the</a:t>
            </a:r>
            <a:r>
              <a:rPr spc="-25" dirty="0"/>
              <a:t> </a:t>
            </a:r>
            <a:r>
              <a:rPr spc="-5" dirty="0"/>
              <a:t>Firewall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51810" y="1508501"/>
            <a:ext cx="7720965" cy="33248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0195" marR="5080" indent="-278130">
              <a:lnSpc>
                <a:spcPct val="100000"/>
              </a:lnSpc>
              <a:spcBef>
                <a:spcPts val="9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A number of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factors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must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be considered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before  purchasing and installing a firewall or</a:t>
            </a:r>
            <a:r>
              <a:rPr sz="2800" spc="114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firewalls:</a:t>
            </a:r>
            <a:endParaRPr sz="2800" dirty="0">
              <a:latin typeface="Arial"/>
              <a:cs typeface="Arial"/>
            </a:endParaRPr>
          </a:p>
          <a:p>
            <a:pPr marL="823594" lvl="1" indent="-354330">
              <a:lnSpc>
                <a:spcPct val="100000"/>
              </a:lnSpc>
              <a:spcBef>
                <a:spcPts val="1165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Firewall</a:t>
            </a:r>
            <a:r>
              <a:rPr sz="2600" spc="-3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policy</a:t>
            </a:r>
            <a:endParaRPr sz="2600" dirty="0">
              <a:latin typeface="Arial"/>
              <a:cs typeface="Arial"/>
            </a:endParaRPr>
          </a:p>
          <a:p>
            <a:pPr marL="823594" lvl="1" indent="-354330">
              <a:lnSpc>
                <a:spcPct val="100000"/>
              </a:lnSpc>
              <a:spcBef>
                <a:spcPts val="620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Risk</a:t>
            </a:r>
            <a:r>
              <a:rPr sz="2600" spc="-2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analysis</a:t>
            </a:r>
            <a:endParaRPr sz="2600" dirty="0">
              <a:latin typeface="Arial"/>
              <a:cs typeface="Arial"/>
            </a:endParaRPr>
          </a:p>
          <a:p>
            <a:pPr marL="823594" lvl="1" indent="-354330">
              <a:lnSpc>
                <a:spcPct val="100000"/>
              </a:lnSpc>
              <a:spcBef>
                <a:spcPts val="630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Identifying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requirements</a:t>
            </a:r>
            <a:endParaRPr sz="2600" dirty="0">
              <a:latin typeface="Arial"/>
              <a:cs typeface="Arial"/>
            </a:endParaRPr>
          </a:p>
          <a:p>
            <a:pPr marL="823594" lvl="1" indent="-354330">
              <a:lnSpc>
                <a:spcPct val="100000"/>
              </a:lnSpc>
              <a:spcBef>
                <a:spcPts val="620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Creating</a:t>
            </a:r>
            <a:r>
              <a:rPr sz="2600" spc="-1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rules</a:t>
            </a:r>
            <a:endParaRPr sz="2600" dirty="0">
              <a:latin typeface="Arial"/>
              <a:cs typeface="Arial"/>
            </a:endParaRPr>
          </a:p>
          <a:p>
            <a:pPr marL="823594" lvl="1" indent="-354330">
              <a:lnSpc>
                <a:spcPct val="100000"/>
              </a:lnSpc>
              <a:spcBef>
                <a:spcPts val="625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Managing the</a:t>
            </a:r>
            <a:r>
              <a:rPr sz="2600" spc="-2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firewall</a:t>
            </a:r>
            <a:endParaRPr sz="26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767325" y="82671"/>
            <a:ext cx="129984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latin typeface="Arial"/>
                <a:cs typeface="Arial"/>
              </a:rPr>
              <a:t>Firewalls </a:t>
            </a:r>
            <a:r>
              <a:rPr sz="1000" spc="-5" dirty="0">
                <a:latin typeface="Arial"/>
                <a:cs typeface="Arial"/>
              </a:rPr>
              <a:t>Topic 9 -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9.4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262" y="613404"/>
            <a:ext cx="490601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-5" dirty="0"/>
              <a:t>Learning</a:t>
            </a:r>
            <a:r>
              <a:rPr sz="4400" spc="-60" dirty="0"/>
              <a:t> </a:t>
            </a:r>
            <a:r>
              <a:rPr sz="4400" dirty="0"/>
              <a:t>Outcomes</a:t>
            </a:r>
            <a:endParaRPr sz="4400"/>
          </a:p>
        </p:txBody>
      </p:sp>
      <p:sp>
        <p:nvSpPr>
          <p:cNvPr id="4" name="object 4"/>
          <p:cNvSpPr txBox="1"/>
          <p:nvPr/>
        </p:nvSpPr>
        <p:spPr>
          <a:xfrm>
            <a:off x="293314" y="1486908"/>
            <a:ext cx="8042275" cy="2540635"/>
          </a:xfrm>
          <a:prstGeom prst="rect">
            <a:avLst/>
          </a:prstGeom>
        </p:spPr>
        <p:txBody>
          <a:bodyPr vert="horz" wrap="square" lIns="0" tIns="1054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30"/>
              </a:spcBef>
            </a:pPr>
            <a:r>
              <a:rPr sz="3000" i="1" dirty="0">
                <a:solidFill>
                  <a:srgbClr val="89A451"/>
                </a:solidFill>
                <a:latin typeface="Arial"/>
                <a:cs typeface="Arial"/>
              </a:rPr>
              <a:t>By </a:t>
            </a:r>
            <a:r>
              <a:rPr sz="3000" i="1" spc="-5" dirty="0">
                <a:solidFill>
                  <a:srgbClr val="89A451"/>
                </a:solidFill>
                <a:latin typeface="Arial"/>
                <a:cs typeface="Arial"/>
              </a:rPr>
              <a:t>the end of </a:t>
            </a:r>
            <a:r>
              <a:rPr sz="3000" i="1" dirty="0">
                <a:solidFill>
                  <a:srgbClr val="89A451"/>
                </a:solidFill>
                <a:latin typeface="Arial"/>
                <a:cs typeface="Arial"/>
              </a:rPr>
              <a:t>this </a:t>
            </a:r>
            <a:r>
              <a:rPr sz="3000" i="1" spc="-10" dirty="0">
                <a:solidFill>
                  <a:srgbClr val="89A451"/>
                </a:solidFill>
                <a:latin typeface="Arial"/>
                <a:cs typeface="Arial"/>
              </a:rPr>
              <a:t>topic, </a:t>
            </a:r>
            <a:r>
              <a:rPr sz="3000" i="1" dirty="0">
                <a:solidFill>
                  <a:srgbClr val="89A451"/>
                </a:solidFill>
                <a:latin typeface="Arial"/>
                <a:cs typeface="Arial"/>
              </a:rPr>
              <a:t>students </a:t>
            </a:r>
            <a:r>
              <a:rPr sz="3000" i="1" spc="-5" dirty="0">
                <a:solidFill>
                  <a:srgbClr val="89A451"/>
                </a:solidFill>
                <a:latin typeface="Arial"/>
                <a:cs typeface="Arial"/>
              </a:rPr>
              <a:t>will be able</a:t>
            </a:r>
            <a:r>
              <a:rPr sz="3000" i="1" spc="-95" dirty="0">
                <a:solidFill>
                  <a:srgbClr val="89A451"/>
                </a:solidFill>
                <a:latin typeface="Arial"/>
                <a:cs typeface="Arial"/>
              </a:rPr>
              <a:t> </a:t>
            </a:r>
            <a:r>
              <a:rPr sz="3000" i="1" dirty="0">
                <a:solidFill>
                  <a:srgbClr val="89A451"/>
                </a:solidFill>
                <a:latin typeface="Arial"/>
                <a:cs typeface="Arial"/>
              </a:rPr>
              <a:t>to:</a:t>
            </a:r>
            <a:endParaRPr sz="3000">
              <a:latin typeface="Arial"/>
              <a:cs typeface="Arial"/>
            </a:endParaRPr>
          </a:p>
          <a:p>
            <a:pPr marL="448309" indent="-278130">
              <a:lnSpc>
                <a:spcPct val="100000"/>
              </a:lnSpc>
              <a:spcBef>
                <a:spcPts val="685"/>
              </a:spcBef>
              <a:buChar char="•"/>
              <a:tabLst>
                <a:tab pos="448309" algn="l"/>
                <a:tab pos="448945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Describe the functions of a</a:t>
            </a:r>
            <a:r>
              <a:rPr sz="2800" spc="1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firewall</a:t>
            </a:r>
            <a:endParaRPr sz="2800">
              <a:latin typeface="Arial"/>
              <a:cs typeface="Arial"/>
            </a:endParaRPr>
          </a:p>
          <a:p>
            <a:pPr marL="448309" indent="-278130">
              <a:lnSpc>
                <a:spcPct val="100000"/>
              </a:lnSpc>
              <a:spcBef>
                <a:spcPts val="675"/>
              </a:spcBef>
              <a:buChar char="•"/>
              <a:tabLst>
                <a:tab pos="448309" algn="l"/>
                <a:tab pos="448945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Describe different types of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firewall</a:t>
            </a:r>
            <a:endParaRPr sz="2800">
              <a:latin typeface="Arial"/>
              <a:cs typeface="Arial"/>
            </a:endParaRPr>
          </a:p>
          <a:p>
            <a:pPr marL="448309" marR="472440" indent="-278130">
              <a:lnSpc>
                <a:spcPct val="100000"/>
              </a:lnSpc>
              <a:spcBef>
                <a:spcPts val="670"/>
              </a:spcBef>
              <a:buChar char="•"/>
              <a:tabLst>
                <a:tab pos="448309" algn="l"/>
                <a:tab pos="448945" algn="l"/>
              </a:tabLst>
            </a:pP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Install 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and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configure a firewall on an </a:t>
            </a:r>
            <a:r>
              <a:rPr sz="2800" spc="5" dirty="0">
                <a:solidFill>
                  <a:srgbClr val="7F7F7F"/>
                </a:solidFill>
                <a:latin typeface="Arial"/>
                <a:cs typeface="Arial"/>
              </a:rPr>
              <a:t>Internet- 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connected</a:t>
            </a:r>
            <a:r>
              <a:rPr sz="2800" spc="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system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697222" y="82671"/>
            <a:ext cx="136969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latin typeface="Arial"/>
                <a:cs typeface="Arial"/>
              </a:rPr>
              <a:t>Firewalls </a:t>
            </a:r>
            <a:r>
              <a:rPr sz="1000" spc="-5" dirty="0">
                <a:latin typeface="Arial"/>
                <a:cs typeface="Arial"/>
              </a:rPr>
              <a:t>Topic 9 -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9.40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262" y="442959"/>
            <a:ext cx="4008938" cy="75084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Firewall</a:t>
            </a:r>
            <a:r>
              <a:rPr spc="-45" dirty="0"/>
              <a:t> </a:t>
            </a:r>
            <a:r>
              <a:rPr spc="-5" dirty="0"/>
              <a:t>Policy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51810" y="1365626"/>
            <a:ext cx="7844790" cy="41783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0195" marR="5080" indent="-278130">
              <a:lnSpc>
                <a:spcPct val="100000"/>
              </a:lnSpc>
              <a:spcBef>
                <a:spcPts val="9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Defines how an organisation’s firewalls should  handle inbound and outbound network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traffic, 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based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on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the organisation’s information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security 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policies,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for:</a:t>
            </a:r>
            <a:endParaRPr sz="2800" dirty="0">
              <a:latin typeface="Arial"/>
              <a:cs typeface="Arial"/>
            </a:endParaRPr>
          </a:p>
          <a:p>
            <a:pPr marL="823594" lvl="1" indent="-354330">
              <a:lnSpc>
                <a:spcPct val="100000"/>
              </a:lnSpc>
              <a:spcBef>
                <a:spcPts val="1165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Specific IP</a:t>
            </a:r>
            <a:r>
              <a:rPr sz="2600" spc="-1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addresses</a:t>
            </a:r>
            <a:endParaRPr sz="2600" dirty="0">
              <a:latin typeface="Arial"/>
              <a:cs typeface="Arial"/>
            </a:endParaRPr>
          </a:p>
          <a:p>
            <a:pPr marL="823594" lvl="1" indent="-354330">
              <a:lnSpc>
                <a:spcPct val="100000"/>
              </a:lnSpc>
              <a:spcBef>
                <a:spcPts val="625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IP address</a:t>
            </a:r>
            <a:r>
              <a:rPr sz="2600" spc="-2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ranges</a:t>
            </a:r>
            <a:endParaRPr sz="2600" dirty="0">
              <a:latin typeface="Arial"/>
              <a:cs typeface="Arial"/>
            </a:endParaRPr>
          </a:p>
          <a:p>
            <a:pPr marL="823594" lvl="1" indent="-354330">
              <a:lnSpc>
                <a:spcPct val="100000"/>
              </a:lnSpc>
              <a:spcBef>
                <a:spcPts val="625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Protocols</a:t>
            </a:r>
            <a:endParaRPr sz="2600" dirty="0">
              <a:latin typeface="Arial"/>
              <a:cs typeface="Arial"/>
            </a:endParaRPr>
          </a:p>
          <a:p>
            <a:pPr marL="823594" lvl="1" indent="-354330">
              <a:lnSpc>
                <a:spcPct val="100000"/>
              </a:lnSpc>
              <a:spcBef>
                <a:spcPts val="625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Applications</a:t>
            </a:r>
            <a:endParaRPr sz="2600" dirty="0">
              <a:latin typeface="Arial"/>
              <a:cs typeface="Arial"/>
            </a:endParaRPr>
          </a:p>
          <a:p>
            <a:pPr marL="823594" lvl="1" indent="-354330">
              <a:lnSpc>
                <a:spcPct val="100000"/>
              </a:lnSpc>
              <a:spcBef>
                <a:spcPts val="620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Content</a:t>
            </a:r>
            <a:r>
              <a:rPr sz="2600" spc="-1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types</a:t>
            </a:r>
            <a:endParaRPr sz="26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697222" y="82671"/>
            <a:ext cx="136969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latin typeface="Arial"/>
                <a:cs typeface="Arial"/>
              </a:rPr>
              <a:t>Firewalls </a:t>
            </a:r>
            <a:r>
              <a:rPr sz="1000" spc="-5" dirty="0">
                <a:latin typeface="Arial"/>
                <a:cs typeface="Arial"/>
              </a:rPr>
              <a:t>Topic 9 -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9.41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262" y="380806"/>
            <a:ext cx="4027988" cy="75084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Risk</a:t>
            </a:r>
            <a:r>
              <a:rPr spc="-60" dirty="0"/>
              <a:t> </a:t>
            </a:r>
            <a:r>
              <a:rPr spc="-5" dirty="0"/>
              <a:t>Analysis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378968" y="1292423"/>
            <a:ext cx="8482330" cy="46958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89560" marR="1061720" indent="-277495">
              <a:lnSpc>
                <a:spcPct val="100000"/>
              </a:lnSpc>
              <a:spcBef>
                <a:spcPts val="95"/>
              </a:spcBef>
              <a:buChar char="•"/>
              <a:tabLst>
                <a:tab pos="289560" algn="l"/>
                <a:tab pos="290195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Organisations should conduct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risk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analysis to  develop a list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of:</a:t>
            </a:r>
            <a:endParaRPr sz="2800">
              <a:latin typeface="Arial"/>
              <a:cs typeface="Arial"/>
            </a:endParaRPr>
          </a:p>
          <a:p>
            <a:pPr marL="822960" lvl="1" indent="-353695">
              <a:lnSpc>
                <a:spcPct val="100000"/>
              </a:lnSpc>
              <a:spcBef>
                <a:spcPts val="1160"/>
              </a:spcBef>
              <a:buChar char="–"/>
              <a:tabLst>
                <a:tab pos="822960" algn="l"/>
                <a:tab pos="823594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The types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of traffic needed by the</a:t>
            </a:r>
            <a:r>
              <a:rPr sz="2600" spc="2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organisation</a:t>
            </a:r>
            <a:endParaRPr sz="2600">
              <a:latin typeface="Arial"/>
              <a:cs typeface="Arial"/>
            </a:endParaRPr>
          </a:p>
          <a:p>
            <a:pPr marL="822960" lvl="1" indent="-353695">
              <a:lnSpc>
                <a:spcPct val="100000"/>
              </a:lnSpc>
              <a:spcBef>
                <a:spcPts val="630"/>
              </a:spcBef>
              <a:buChar char="–"/>
              <a:tabLst>
                <a:tab pos="822960" algn="l"/>
                <a:tab pos="823594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How they must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be</a:t>
            </a:r>
            <a:r>
              <a:rPr sz="2600" spc="-3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secured</a:t>
            </a:r>
            <a:endParaRPr sz="2600">
              <a:latin typeface="Arial"/>
              <a:cs typeface="Arial"/>
            </a:endParaRPr>
          </a:p>
          <a:p>
            <a:pPr marL="822960" lvl="1" indent="-353695">
              <a:lnSpc>
                <a:spcPct val="100000"/>
              </a:lnSpc>
              <a:spcBef>
                <a:spcPts val="625"/>
              </a:spcBef>
              <a:buChar char="–"/>
              <a:tabLst>
                <a:tab pos="822960" algn="l"/>
                <a:tab pos="823594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Which types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of traffic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and under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what</a:t>
            </a:r>
            <a:r>
              <a:rPr sz="2600" spc="-4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circumstances</a:t>
            </a:r>
            <a:endParaRPr sz="2600">
              <a:latin typeface="Arial"/>
              <a:cs typeface="Arial"/>
            </a:endParaRPr>
          </a:p>
          <a:p>
            <a:pPr lvl="1">
              <a:lnSpc>
                <a:spcPct val="100000"/>
              </a:lnSpc>
              <a:spcBef>
                <a:spcPts val="25"/>
              </a:spcBef>
              <a:buClr>
                <a:srgbClr val="7F7F7F"/>
              </a:buClr>
              <a:buFont typeface="Arial"/>
              <a:buChar char="–"/>
            </a:pPr>
            <a:endParaRPr sz="2350">
              <a:latin typeface="Times New Roman"/>
              <a:cs typeface="Times New Roman"/>
            </a:endParaRPr>
          </a:p>
          <a:p>
            <a:pPr marL="289560" marR="980440" indent="-277495">
              <a:lnSpc>
                <a:spcPct val="100000"/>
              </a:lnSpc>
              <a:buChar char="•"/>
              <a:tabLst>
                <a:tab pos="289560" algn="l"/>
                <a:tab pos="290195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All inbound and outbound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traffic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not expressly  permitted should be</a:t>
            </a:r>
            <a:r>
              <a:rPr sz="2800" spc="3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blocked.</a:t>
            </a:r>
            <a:endParaRPr sz="2800">
              <a:latin typeface="Arial"/>
              <a:cs typeface="Arial"/>
            </a:endParaRPr>
          </a:p>
          <a:p>
            <a:pPr marL="289560" marR="529590" indent="-277495">
              <a:lnSpc>
                <a:spcPct val="100000"/>
              </a:lnSpc>
              <a:spcBef>
                <a:spcPts val="2115"/>
              </a:spcBef>
              <a:buChar char="•"/>
              <a:tabLst>
                <a:tab pos="289560" algn="l"/>
                <a:tab pos="290195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This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reduces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the risk of attack 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and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can decrease  the volume of traffic on the</a:t>
            </a:r>
            <a:r>
              <a:rPr sz="2800" spc="2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network.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697222" y="82671"/>
            <a:ext cx="136969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latin typeface="Arial"/>
                <a:cs typeface="Arial"/>
              </a:rPr>
              <a:t>Firewalls </a:t>
            </a:r>
            <a:r>
              <a:rPr sz="1000" spc="-5" dirty="0">
                <a:latin typeface="Arial"/>
                <a:cs typeface="Arial"/>
              </a:rPr>
              <a:t>Topic 9 -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9.42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262" y="587485"/>
            <a:ext cx="6523538" cy="75084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Identifying</a:t>
            </a:r>
            <a:r>
              <a:rPr spc="-30" dirty="0"/>
              <a:t> </a:t>
            </a:r>
            <a:r>
              <a:rPr spc="-10" dirty="0"/>
              <a:t>Requirements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343916" y="1422545"/>
            <a:ext cx="8317865" cy="3867150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289560" indent="-277495">
              <a:lnSpc>
                <a:spcPct val="100000"/>
              </a:lnSpc>
              <a:spcBef>
                <a:spcPts val="770"/>
              </a:spcBef>
              <a:buChar char="•"/>
              <a:tabLst>
                <a:tab pos="289560" algn="l"/>
                <a:tab pos="290195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Which network areas need to be</a:t>
            </a:r>
            <a:r>
              <a:rPr sz="2800" spc="6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protected?</a:t>
            </a:r>
            <a:endParaRPr sz="2800">
              <a:latin typeface="Arial"/>
              <a:cs typeface="Arial"/>
            </a:endParaRPr>
          </a:p>
          <a:p>
            <a:pPr marL="289560" marR="342900" indent="-277495">
              <a:lnSpc>
                <a:spcPct val="100000"/>
              </a:lnSpc>
              <a:spcBef>
                <a:spcPts val="675"/>
              </a:spcBef>
              <a:buChar char="•"/>
              <a:tabLst>
                <a:tab pos="289560" algn="l"/>
                <a:tab pos="290195" algn="l"/>
              </a:tabLst>
            </a:pP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Which firewall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technologies will be most effective  for the types of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traffic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that require</a:t>
            </a:r>
            <a:r>
              <a:rPr sz="2800" spc="4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protection?</a:t>
            </a:r>
            <a:endParaRPr sz="2800">
              <a:latin typeface="Arial"/>
              <a:cs typeface="Arial"/>
            </a:endParaRPr>
          </a:p>
          <a:p>
            <a:pPr marL="289560" marR="521970" indent="-277495">
              <a:lnSpc>
                <a:spcPct val="100000"/>
              </a:lnSpc>
              <a:spcBef>
                <a:spcPts val="675"/>
              </a:spcBef>
              <a:buChar char="•"/>
              <a:tabLst>
                <a:tab pos="289560" algn="l"/>
                <a:tab pos="290195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Integrating the firewall into existing network and 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security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 infrastructures</a:t>
            </a:r>
            <a:endParaRPr sz="2800">
              <a:latin typeface="Arial"/>
              <a:cs typeface="Arial"/>
            </a:endParaRPr>
          </a:p>
          <a:p>
            <a:pPr marL="289560" marR="5080" indent="-277495">
              <a:lnSpc>
                <a:spcPct val="100000"/>
              </a:lnSpc>
              <a:spcBef>
                <a:spcPts val="670"/>
              </a:spcBef>
              <a:buChar char="•"/>
              <a:tabLst>
                <a:tab pos="289560" algn="l"/>
                <a:tab pos="290195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Requirements relating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to physical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environment and 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personnel</a:t>
            </a:r>
            <a:endParaRPr sz="2800">
              <a:latin typeface="Arial"/>
              <a:cs typeface="Arial"/>
            </a:endParaRPr>
          </a:p>
          <a:p>
            <a:pPr marL="289560" indent="-277495">
              <a:lnSpc>
                <a:spcPct val="100000"/>
              </a:lnSpc>
              <a:spcBef>
                <a:spcPts val="675"/>
              </a:spcBef>
              <a:buChar char="•"/>
              <a:tabLst>
                <a:tab pos="289560" algn="l"/>
                <a:tab pos="290195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Consideration of possible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future</a:t>
            </a:r>
            <a:r>
              <a:rPr sz="2800" spc="2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needs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697222" y="82671"/>
            <a:ext cx="136969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latin typeface="Arial"/>
                <a:cs typeface="Arial"/>
              </a:rPr>
              <a:t>Firewalls </a:t>
            </a:r>
            <a:r>
              <a:rPr sz="1000" spc="-5" dirty="0">
                <a:latin typeface="Arial"/>
                <a:cs typeface="Arial"/>
              </a:rPr>
              <a:t>Topic 9 -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9.43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262" y="587485"/>
            <a:ext cx="4618538" cy="75084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Creating</a:t>
            </a:r>
            <a:r>
              <a:rPr spc="-35" dirty="0"/>
              <a:t> </a:t>
            </a:r>
            <a:r>
              <a:rPr spc="-10" dirty="0"/>
              <a:t>Rules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51810" y="1508501"/>
            <a:ext cx="8255634" cy="422021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0195" marR="299720" indent="-278130">
              <a:lnSpc>
                <a:spcPct val="100000"/>
              </a:lnSpc>
              <a:spcBef>
                <a:spcPts val="9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Implement the firewall policy 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and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support firewall  performance</a:t>
            </a:r>
            <a:endParaRPr sz="2800" dirty="0">
              <a:latin typeface="Arial"/>
              <a:cs typeface="Arial"/>
            </a:endParaRPr>
          </a:p>
          <a:p>
            <a:pPr marL="290195" marR="561340" indent="-278130">
              <a:lnSpc>
                <a:spcPct val="100000"/>
              </a:lnSpc>
              <a:spcBef>
                <a:spcPts val="211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Rulesets should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be as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specific as possible 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with 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regards to the network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traffic they</a:t>
            </a:r>
            <a:r>
              <a:rPr sz="2800" spc="2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control:</a:t>
            </a:r>
            <a:endParaRPr sz="2800" dirty="0">
              <a:latin typeface="Arial"/>
              <a:cs typeface="Arial"/>
            </a:endParaRPr>
          </a:p>
          <a:p>
            <a:pPr marL="823594" lvl="1" indent="-354330">
              <a:lnSpc>
                <a:spcPct val="100000"/>
              </a:lnSpc>
              <a:spcBef>
                <a:spcPts val="1160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Types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of</a:t>
            </a:r>
            <a:r>
              <a:rPr sz="2600" spc="-2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traffic</a:t>
            </a:r>
            <a:endParaRPr sz="2600" dirty="0">
              <a:latin typeface="Arial"/>
              <a:cs typeface="Arial"/>
            </a:endParaRPr>
          </a:p>
          <a:p>
            <a:pPr marL="823594" lvl="1" indent="-354330">
              <a:lnSpc>
                <a:spcPct val="100000"/>
              </a:lnSpc>
              <a:spcBef>
                <a:spcPts val="625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Protocols</a:t>
            </a:r>
            <a:endParaRPr sz="2600" dirty="0">
              <a:latin typeface="Arial"/>
              <a:cs typeface="Arial"/>
            </a:endParaRPr>
          </a:p>
          <a:p>
            <a:pPr lvl="1">
              <a:lnSpc>
                <a:spcPct val="100000"/>
              </a:lnSpc>
              <a:spcBef>
                <a:spcPts val="30"/>
              </a:spcBef>
              <a:buClr>
                <a:srgbClr val="7F7F7F"/>
              </a:buClr>
              <a:buFont typeface="Arial"/>
              <a:buChar char="–"/>
            </a:pPr>
            <a:endParaRPr sz="2350" dirty="0">
              <a:latin typeface="Times New Roman"/>
              <a:cs typeface="Times New Roman"/>
            </a:endParaRPr>
          </a:p>
          <a:p>
            <a:pPr marL="290195" marR="5080" indent="-278130">
              <a:lnSpc>
                <a:spcPct val="100000"/>
              </a:lnSpc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The details of creating rulesets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vary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widely by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type 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of firewall and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specific</a:t>
            </a:r>
            <a:r>
              <a:rPr sz="2800" spc="1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products.</a:t>
            </a:r>
            <a:endParaRPr sz="28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697222" y="82671"/>
            <a:ext cx="136969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latin typeface="Arial"/>
                <a:cs typeface="Arial"/>
              </a:rPr>
              <a:t>Firewalls </a:t>
            </a:r>
            <a:r>
              <a:rPr sz="1000" spc="-5" dirty="0">
                <a:latin typeface="Arial"/>
                <a:cs typeface="Arial"/>
              </a:rPr>
              <a:t>Topic 9 -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9.44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262" y="371026"/>
            <a:ext cx="5685338" cy="75084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Managing </a:t>
            </a:r>
            <a:r>
              <a:rPr spc="-5" dirty="0"/>
              <a:t>the</a:t>
            </a:r>
            <a:r>
              <a:rPr spc="25" dirty="0"/>
              <a:t> </a:t>
            </a:r>
            <a:r>
              <a:rPr spc="-10" dirty="0"/>
              <a:t>Firewall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51802" y="1365626"/>
            <a:ext cx="7822565" cy="42081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77495" marR="1457325" indent="-277495">
              <a:lnSpc>
                <a:spcPct val="100000"/>
              </a:lnSpc>
              <a:spcBef>
                <a:spcPts val="95"/>
              </a:spcBef>
              <a:buChar char="•"/>
              <a:tabLst>
                <a:tab pos="2774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Policy rules need to be updated as</a:t>
            </a:r>
            <a:r>
              <a:rPr sz="2800" spc="6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the</a:t>
            </a:r>
            <a:endParaRPr sz="2800">
              <a:latin typeface="Arial"/>
              <a:cs typeface="Arial"/>
            </a:endParaRPr>
          </a:p>
          <a:p>
            <a:pPr marR="1492250" algn="ctr">
              <a:lnSpc>
                <a:spcPct val="100000"/>
              </a:lnSpc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organisation’s requirements</a:t>
            </a:r>
            <a:r>
              <a:rPr sz="2800" spc="4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change.</a:t>
            </a:r>
            <a:endParaRPr sz="2800">
              <a:latin typeface="Arial"/>
              <a:cs typeface="Arial"/>
            </a:endParaRPr>
          </a:p>
          <a:p>
            <a:pPr marL="290195" indent="-278130">
              <a:lnSpc>
                <a:spcPct val="100000"/>
              </a:lnSpc>
              <a:spcBef>
                <a:spcPts val="67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Firewall performance needs to be</a:t>
            </a:r>
            <a:r>
              <a:rPr sz="2800" spc="6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monitored.</a:t>
            </a:r>
            <a:endParaRPr sz="2800">
              <a:latin typeface="Arial"/>
              <a:cs typeface="Arial"/>
            </a:endParaRPr>
          </a:p>
          <a:p>
            <a:pPr marL="290195" marR="618490" indent="-278130">
              <a:lnSpc>
                <a:spcPct val="100000"/>
              </a:lnSpc>
              <a:spcBef>
                <a:spcPts val="670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Logs and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alerts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should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also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be continuously  monitored to identify</a:t>
            </a:r>
            <a:r>
              <a:rPr sz="2800" spc="2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threats.</a:t>
            </a:r>
            <a:endParaRPr sz="2800">
              <a:latin typeface="Arial"/>
              <a:cs typeface="Arial"/>
            </a:endParaRPr>
          </a:p>
          <a:p>
            <a:pPr marL="290195" marR="162560" indent="-278130">
              <a:lnSpc>
                <a:spcPct val="100000"/>
              </a:lnSpc>
              <a:spcBef>
                <a:spcPts val="67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Rulesets and policies should be managed by a  formal change management control</a:t>
            </a:r>
            <a:r>
              <a:rPr sz="2800" spc="7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process.</a:t>
            </a:r>
            <a:endParaRPr sz="2800">
              <a:latin typeface="Arial"/>
              <a:cs typeface="Arial"/>
            </a:endParaRPr>
          </a:p>
          <a:p>
            <a:pPr marL="290195" marR="5080" indent="-278130">
              <a:lnSpc>
                <a:spcPct val="100000"/>
              </a:lnSpc>
              <a:spcBef>
                <a:spcPts val="67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Firewall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software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should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be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patched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as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vendors  provide updates to address</a:t>
            </a:r>
            <a:r>
              <a:rPr sz="2800" spc="3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vulnerabilities.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697222" y="82671"/>
            <a:ext cx="136969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latin typeface="Arial"/>
                <a:cs typeface="Arial"/>
              </a:rPr>
              <a:t>Firewalls </a:t>
            </a:r>
            <a:r>
              <a:rPr sz="1000" spc="-5" dirty="0">
                <a:latin typeface="Arial"/>
                <a:cs typeface="Arial"/>
              </a:rPr>
              <a:t>Topic 9 -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9.45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262" y="442959"/>
            <a:ext cx="4618538" cy="75084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Small</a:t>
            </a:r>
            <a:r>
              <a:rPr spc="-60" dirty="0"/>
              <a:t> </a:t>
            </a:r>
            <a:r>
              <a:rPr spc="-10" dirty="0"/>
              <a:t>Networks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380492" y="1365626"/>
            <a:ext cx="8253730" cy="41224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89560" indent="-277495">
              <a:lnSpc>
                <a:spcPct val="100000"/>
              </a:lnSpc>
              <a:spcBef>
                <a:spcPts val="95"/>
              </a:spcBef>
              <a:buChar char="•"/>
              <a:tabLst>
                <a:tab pos="289560" algn="l"/>
                <a:tab pos="290195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Firewalls at a network’s perimeter provide</a:t>
            </a:r>
            <a:r>
              <a:rPr sz="2800" spc="6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some</a:t>
            </a:r>
            <a:endParaRPr sz="2800">
              <a:latin typeface="Arial"/>
              <a:cs typeface="Arial"/>
            </a:endParaRPr>
          </a:p>
          <a:p>
            <a:pPr marL="289560">
              <a:lnSpc>
                <a:spcPct val="100000"/>
              </a:lnSpc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measure of protection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for internal</a:t>
            </a:r>
            <a:r>
              <a:rPr sz="2800" spc="1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hosts.</a:t>
            </a:r>
            <a:endParaRPr sz="2800">
              <a:latin typeface="Arial"/>
              <a:cs typeface="Arial"/>
            </a:endParaRPr>
          </a:p>
          <a:p>
            <a:pPr marL="289560" marR="793115" indent="-277495">
              <a:lnSpc>
                <a:spcPct val="100000"/>
              </a:lnSpc>
              <a:spcBef>
                <a:spcPts val="675"/>
              </a:spcBef>
              <a:buChar char="•"/>
              <a:tabLst>
                <a:tab pos="289560" algn="l"/>
                <a:tab pos="290195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Network firewalls are not able to recognise all 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forms of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attack, some reach internal</a:t>
            </a:r>
            <a:r>
              <a:rPr sz="2800" spc="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hosts.</a:t>
            </a:r>
            <a:endParaRPr sz="2800">
              <a:latin typeface="Arial"/>
              <a:cs typeface="Arial"/>
            </a:endParaRPr>
          </a:p>
          <a:p>
            <a:pPr marL="289560" marR="5080" indent="-277495">
              <a:lnSpc>
                <a:spcPct val="100000"/>
              </a:lnSpc>
              <a:spcBef>
                <a:spcPts val="675"/>
              </a:spcBef>
              <a:buChar char="•"/>
              <a:tabLst>
                <a:tab pos="289560" algn="l"/>
                <a:tab pos="290195" algn="l"/>
              </a:tabLst>
            </a:pP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Attacks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sent from one internal host to another may  not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even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pass through a network</a:t>
            </a:r>
            <a:r>
              <a:rPr sz="2800" spc="2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firewall.</a:t>
            </a:r>
            <a:endParaRPr sz="2800">
              <a:latin typeface="Arial"/>
              <a:cs typeface="Arial"/>
            </a:endParaRPr>
          </a:p>
          <a:p>
            <a:pPr marL="289560" marR="20320" indent="-277495">
              <a:lnSpc>
                <a:spcPct val="100000"/>
              </a:lnSpc>
              <a:spcBef>
                <a:spcPts val="670"/>
              </a:spcBef>
              <a:buChar char="•"/>
              <a:tabLst>
                <a:tab pos="289560" algn="l"/>
                <a:tab pos="290195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Network designers include firewall functionality 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at 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places other than the network perimeter to provide  an additional layer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of</a:t>
            </a:r>
            <a:r>
              <a:rPr sz="2800" spc="2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security.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697222" y="82671"/>
            <a:ext cx="136969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latin typeface="Arial"/>
                <a:cs typeface="Arial"/>
              </a:rPr>
              <a:t>Firewalls </a:t>
            </a:r>
            <a:r>
              <a:rPr sz="1000" spc="-5" dirty="0">
                <a:latin typeface="Arial"/>
                <a:cs typeface="Arial"/>
              </a:rPr>
              <a:t>Topic 9 -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9.46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262" y="587485"/>
            <a:ext cx="6066338" cy="75084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Host </a:t>
            </a:r>
            <a:r>
              <a:rPr spc="-5" dirty="0"/>
              <a:t>Based Firewalls -</a:t>
            </a:r>
            <a:r>
              <a:rPr dirty="0"/>
              <a:t> </a:t>
            </a:r>
            <a:r>
              <a:rPr spc="-5" dirty="0"/>
              <a:t>1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51810" y="1508501"/>
            <a:ext cx="7663180" cy="326897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0195" marR="123189" indent="-278130">
              <a:lnSpc>
                <a:spcPct val="100000"/>
              </a:lnSpc>
              <a:spcBef>
                <a:spcPts val="9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Firewalls for servers and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personal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firewalls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for 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desktop and laptop</a:t>
            </a:r>
            <a:r>
              <a:rPr sz="2800" spc="2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computers</a:t>
            </a:r>
            <a:endParaRPr sz="2800">
              <a:latin typeface="Arial"/>
              <a:cs typeface="Arial"/>
            </a:endParaRPr>
          </a:p>
          <a:p>
            <a:pPr marL="290195" indent="-278130">
              <a:lnSpc>
                <a:spcPct val="100000"/>
              </a:lnSpc>
              <a:spcBef>
                <a:spcPts val="67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Provide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an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additional layer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of</a:t>
            </a:r>
            <a:r>
              <a:rPr sz="2800" spc="1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security</a:t>
            </a:r>
            <a:endParaRPr sz="2800">
              <a:latin typeface="Arial"/>
              <a:cs typeface="Arial"/>
            </a:endParaRPr>
          </a:p>
          <a:p>
            <a:pPr marL="290195" marR="5080" indent="-278130">
              <a:lnSpc>
                <a:spcPct val="100000"/>
              </a:lnSpc>
              <a:spcBef>
                <a:spcPts val="670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Software-based, residing on the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hosts they 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are 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protecting</a:t>
            </a:r>
            <a:endParaRPr sz="2800">
              <a:latin typeface="Arial"/>
              <a:cs typeface="Arial"/>
            </a:endParaRPr>
          </a:p>
          <a:p>
            <a:pPr marL="290195" marR="40640" indent="-278130">
              <a:lnSpc>
                <a:spcPct val="100000"/>
              </a:lnSpc>
              <a:spcBef>
                <a:spcPts val="67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Monitor and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control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the incoming and outgoing  network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traffic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for a single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 host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697222" y="82671"/>
            <a:ext cx="136969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latin typeface="Arial"/>
                <a:cs typeface="Arial"/>
              </a:rPr>
              <a:t>Firewalls </a:t>
            </a:r>
            <a:r>
              <a:rPr sz="1000" spc="-5" dirty="0">
                <a:latin typeface="Arial"/>
                <a:cs typeface="Arial"/>
              </a:rPr>
              <a:t>Topic 9 -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9.47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262" y="587485"/>
            <a:ext cx="5761538" cy="75084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Host </a:t>
            </a:r>
            <a:r>
              <a:rPr spc="-5" dirty="0"/>
              <a:t>Based Firewalls -</a:t>
            </a:r>
            <a:r>
              <a:rPr dirty="0"/>
              <a:t> </a:t>
            </a:r>
            <a:r>
              <a:rPr spc="-5" dirty="0"/>
              <a:t>2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51802" y="1422545"/>
            <a:ext cx="8088630" cy="3867150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290195" indent="-278130">
              <a:lnSpc>
                <a:spcPct val="100000"/>
              </a:lnSpc>
              <a:spcBef>
                <a:spcPts val="770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May come 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with</a:t>
            </a:r>
            <a:r>
              <a:rPr sz="2800" spc="2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OS</a:t>
            </a:r>
            <a:endParaRPr sz="2800">
              <a:latin typeface="Arial"/>
              <a:cs typeface="Arial"/>
            </a:endParaRPr>
          </a:p>
          <a:p>
            <a:pPr marL="290195" indent="-278130">
              <a:lnSpc>
                <a:spcPct val="100000"/>
              </a:lnSpc>
              <a:spcBef>
                <a:spcPts val="67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Can be installed as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third-party</a:t>
            </a:r>
            <a:r>
              <a:rPr sz="2800" spc="3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add-on</a:t>
            </a:r>
            <a:endParaRPr sz="2800">
              <a:latin typeface="Arial"/>
              <a:cs typeface="Arial"/>
            </a:endParaRPr>
          </a:p>
          <a:p>
            <a:pPr marL="290195" indent="-278130">
              <a:lnSpc>
                <a:spcPct val="100000"/>
              </a:lnSpc>
              <a:spcBef>
                <a:spcPts val="67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Perform</a:t>
            </a:r>
            <a:r>
              <a:rPr sz="2800" spc="1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logging</a:t>
            </a:r>
            <a:endParaRPr sz="2800">
              <a:latin typeface="Arial"/>
              <a:cs typeface="Arial"/>
            </a:endParaRPr>
          </a:p>
          <a:p>
            <a:pPr marL="290195" marR="5080" indent="-278130">
              <a:lnSpc>
                <a:spcPct val="100000"/>
              </a:lnSpc>
              <a:spcBef>
                <a:spcPts val="670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Can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be configured to perform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address-based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and  application-based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access</a:t>
            </a:r>
            <a:r>
              <a:rPr sz="2800" spc="1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controls</a:t>
            </a:r>
            <a:endParaRPr sz="2800">
              <a:latin typeface="Arial"/>
              <a:cs typeface="Arial"/>
            </a:endParaRPr>
          </a:p>
          <a:p>
            <a:pPr marL="290195" marR="35560" indent="-278130">
              <a:lnSpc>
                <a:spcPct val="100000"/>
              </a:lnSpc>
              <a:spcBef>
                <a:spcPts val="67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Can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also act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as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intrusion prevention systems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that 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detect an attack in progress and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take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action to  prevent damage to the targeted</a:t>
            </a:r>
            <a:r>
              <a:rPr sz="2800" spc="3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host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697222" y="82671"/>
            <a:ext cx="136969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latin typeface="Arial"/>
                <a:cs typeface="Arial"/>
              </a:rPr>
              <a:t>Firewalls </a:t>
            </a:r>
            <a:r>
              <a:rPr sz="1000" spc="-5" dirty="0">
                <a:latin typeface="Arial"/>
                <a:cs typeface="Arial"/>
              </a:rPr>
              <a:t>Topic 9 -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9.48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262" y="587484"/>
            <a:ext cx="7361738" cy="75084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Demilitarised </a:t>
            </a:r>
            <a:r>
              <a:rPr spc="-5" dirty="0"/>
              <a:t>Zones </a:t>
            </a:r>
            <a:r>
              <a:rPr spc="-10" dirty="0"/>
              <a:t>(DMZ) </a:t>
            </a:r>
            <a:r>
              <a:rPr spc="-5" dirty="0"/>
              <a:t>-</a:t>
            </a:r>
            <a:r>
              <a:rPr spc="100" dirty="0"/>
              <a:t> </a:t>
            </a:r>
            <a:r>
              <a:rPr spc="-5" dirty="0"/>
              <a:t>1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51810" y="1508501"/>
            <a:ext cx="8156575" cy="334899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0195" marR="82550" indent="-278130">
              <a:lnSpc>
                <a:spcPct val="100000"/>
              </a:lnSpc>
              <a:spcBef>
                <a:spcPts val="9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Traffic moving between the 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DMZ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and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other 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interfaces on the protected side of the firewall still  goes through the</a:t>
            </a:r>
            <a:r>
              <a:rPr sz="2800" spc="1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firewall</a:t>
            </a:r>
            <a:endParaRPr sz="2800">
              <a:latin typeface="Arial"/>
              <a:cs typeface="Arial"/>
            </a:endParaRPr>
          </a:p>
          <a:p>
            <a:pPr marL="290195" indent="-278130">
              <a:lnSpc>
                <a:spcPct val="100000"/>
              </a:lnSpc>
              <a:spcBef>
                <a:spcPts val="67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This traffic has firewall protection policies</a:t>
            </a:r>
            <a:r>
              <a:rPr sz="2800" spc="7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applied</a:t>
            </a:r>
            <a:endParaRPr sz="2800">
              <a:latin typeface="Arial"/>
              <a:cs typeface="Arial"/>
            </a:endParaRPr>
          </a:p>
          <a:p>
            <a:pPr marL="290195" indent="-278130">
              <a:lnSpc>
                <a:spcPct val="100000"/>
              </a:lnSpc>
              <a:spcBef>
                <a:spcPts val="67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Common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to put public-facing servers on the</a:t>
            </a:r>
            <a:r>
              <a:rPr sz="2800" spc="12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DMZ:</a:t>
            </a:r>
            <a:endParaRPr sz="2800">
              <a:latin typeface="Arial"/>
              <a:cs typeface="Arial"/>
            </a:endParaRPr>
          </a:p>
          <a:p>
            <a:pPr marL="823594" lvl="1" indent="-354330">
              <a:lnSpc>
                <a:spcPct val="100000"/>
              </a:lnSpc>
              <a:spcBef>
                <a:spcPts val="1160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Web</a:t>
            </a:r>
            <a:r>
              <a:rPr sz="2600" spc="-1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servers</a:t>
            </a:r>
            <a:endParaRPr sz="2600">
              <a:latin typeface="Arial"/>
              <a:cs typeface="Arial"/>
            </a:endParaRPr>
          </a:p>
          <a:p>
            <a:pPr marL="823594" lvl="1" indent="-354330">
              <a:lnSpc>
                <a:spcPct val="100000"/>
              </a:lnSpc>
              <a:spcBef>
                <a:spcPts val="625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Email</a:t>
            </a:r>
            <a:r>
              <a:rPr sz="2600" spc="-2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servers</a:t>
            </a:r>
            <a:endParaRPr sz="2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697222" y="82671"/>
            <a:ext cx="136969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latin typeface="Arial"/>
                <a:cs typeface="Arial"/>
              </a:rPr>
              <a:t>Firewalls </a:t>
            </a:r>
            <a:r>
              <a:rPr sz="1000" spc="-5" dirty="0">
                <a:latin typeface="Arial"/>
                <a:cs typeface="Arial"/>
              </a:rPr>
              <a:t>Topic 9 -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9.49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262" y="226804"/>
            <a:ext cx="7742738" cy="75084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Demilitarised </a:t>
            </a:r>
            <a:r>
              <a:rPr spc="-5" dirty="0"/>
              <a:t>Zones </a:t>
            </a:r>
            <a:r>
              <a:rPr spc="-10" dirty="0"/>
              <a:t>(DMZ) </a:t>
            </a:r>
            <a:r>
              <a:rPr spc="-5" dirty="0"/>
              <a:t>-</a:t>
            </a:r>
            <a:r>
              <a:rPr spc="100" dirty="0"/>
              <a:t> </a:t>
            </a:r>
            <a:r>
              <a:rPr spc="-5" dirty="0"/>
              <a:t>2</a:t>
            </a:r>
          </a:p>
        </p:txBody>
      </p:sp>
      <p:sp>
        <p:nvSpPr>
          <p:cNvPr id="4" name="object 4"/>
          <p:cNvSpPr/>
          <p:nvPr/>
        </p:nvSpPr>
        <p:spPr>
          <a:xfrm>
            <a:off x="1403350" y="1197037"/>
            <a:ext cx="6192774" cy="480212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767325" y="82671"/>
            <a:ext cx="129984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latin typeface="Arial"/>
                <a:cs typeface="Arial"/>
              </a:rPr>
              <a:t>Firewalls </a:t>
            </a:r>
            <a:r>
              <a:rPr sz="1000" spc="-5" dirty="0">
                <a:latin typeface="Arial"/>
                <a:cs typeface="Arial"/>
              </a:rPr>
              <a:t>Topic 9 -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9.5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262" y="613404"/>
            <a:ext cx="475107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dirty="0"/>
              <a:t>What </a:t>
            </a:r>
            <a:r>
              <a:rPr sz="4400" spc="-5" dirty="0"/>
              <a:t>is </a:t>
            </a:r>
            <a:r>
              <a:rPr sz="4400" dirty="0"/>
              <a:t>a</a:t>
            </a:r>
            <a:r>
              <a:rPr sz="4400" spc="-60" dirty="0"/>
              <a:t> </a:t>
            </a:r>
            <a:r>
              <a:rPr sz="4400" dirty="0"/>
              <a:t>Firewall?</a:t>
            </a:r>
            <a:endParaRPr sz="4400"/>
          </a:p>
        </p:txBody>
      </p:sp>
      <p:sp>
        <p:nvSpPr>
          <p:cNvPr id="4" name="object 4"/>
          <p:cNvSpPr txBox="1"/>
          <p:nvPr/>
        </p:nvSpPr>
        <p:spPr>
          <a:xfrm>
            <a:off x="451810" y="1653027"/>
            <a:ext cx="8183880" cy="377507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0195" marR="588010" indent="-278130">
              <a:lnSpc>
                <a:spcPct val="100000"/>
              </a:lnSpc>
              <a:spcBef>
                <a:spcPts val="9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In the industrial world, it is a solid wall that has  been built to contain a</a:t>
            </a:r>
            <a:r>
              <a:rPr sz="2800" spc="1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fire</a:t>
            </a:r>
            <a:endParaRPr sz="2800">
              <a:latin typeface="Arial"/>
              <a:cs typeface="Arial"/>
            </a:endParaRPr>
          </a:p>
          <a:p>
            <a:pPr marL="823594" marR="5080" indent="-353695">
              <a:lnSpc>
                <a:spcPct val="100000"/>
              </a:lnSpc>
              <a:spcBef>
                <a:spcPts val="1160"/>
              </a:spcBef>
              <a:tabLst>
                <a:tab pos="823594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–	For example,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an area of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a chemical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plant will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have  a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firewall to contain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any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fire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that may break</a:t>
            </a:r>
            <a:r>
              <a:rPr sz="2600" spc="-1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out.</a:t>
            </a:r>
            <a:endParaRPr sz="2600">
              <a:latin typeface="Arial"/>
              <a:cs typeface="Arial"/>
            </a:endParaRPr>
          </a:p>
          <a:p>
            <a:pPr marL="290195" marR="1135380" indent="-278130">
              <a:lnSpc>
                <a:spcPct val="100000"/>
              </a:lnSpc>
              <a:spcBef>
                <a:spcPts val="1290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In computing, a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firewall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is built to </a:t>
            </a:r>
            <a:r>
              <a:rPr sz="2800" b="1" i="1" spc="-5" dirty="0">
                <a:solidFill>
                  <a:srgbClr val="89A451"/>
                </a:solidFill>
                <a:latin typeface="Arial"/>
                <a:cs typeface="Arial"/>
              </a:rPr>
              <a:t>protect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a  network.</a:t>
            </a:r>
            <a:endParaRPr sz="2800">
              <a:latin typeface="Arial"/>
              <a:cs typeface="Arial"/>
            </a:endParaRPr>
          </a:p>
          <a:p>
            <a:pPr marL="290195" marR="331470" indent="-278130">
              <a:lnSpc>
                <a:spcPct val="100000"/>
              </a:lnSpc>
              <a:spcBef>
                <a:spcPts val="67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The aim is to protect the network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from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malicious 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traffic.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697222" y="82671"/>
            <a:ext cx="136969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latin typeface="Arial"/>
                <a:cs typeface="Arial"/>
              </a:rPr>
              <a:t>Firewalls </a:t>
            </a:r>
            <a:r>
              <a:rPr sz="1000" spc="-5" dirty="0">
                <a:latin typeface="Arial"/>
                <a:cs typeface="Arial"/>
              </a:rPr>
              <a:t>Topic 9 -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9.50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262" y="587485"/>
            <a:ext cx="6142538" cy="75084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Multiple </a:t>
            </a:r>
            <a:r>
              <a:rPr spc="-5" dirty="0"/>
              <a:t>Firewall</a:t>
            </a:r>
            <a:r>
              <a:rPr dirty="0"/>
              <a:t> </a:t>
            </a:r>
            <a:r>
              <a:rPr spc="-10" dirty="0"/>
              <a:t>Layers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343916" y="1508501"/>
            <a:ext cx="8375015" cy="36957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89560" marR="5080" indent="-277495">
              <a:lnSpc>
                <a:spcPct val="100000"/>
              </a:lnSpc>
              <a:spcBef>
                <a:spcPts val="95"/>
              </a:spcBef>
              <a:buChar char="•"/>
              <a:tabLst>
                <a:tab pos="289560" algn="l"/>
                <a:tab pos="290195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Firewalls should be at the edge of a logical network  boundary.</a:t>
            </a:r>
            <a:endParaRPr sz="2800" dirty="0">
              <a:latin typeface="Arial"/>
              <a:cs typeface="Arial"/>
            </a:endParaRPr>
          </a:p>
          <a:p>
            <a:pPr marL="289560" marR="1490345" indent="-277495">
              <a:lnSpc>
                <a:spcPct val="100000"/>
              </a:lnSpc>
              <a:spcBef>
                <a:spcPts val="675"/>
              </a:spcBef>
              <a:buChar char="•"/>
              <a:tabLst>
                <a:tab pos="289560" algn="l"/>
                <a:tab pos="290195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A network administrator may wish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to have 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additional boundaries within the</a:t>
            </a:r>
            <a:r>
              <a:rPr sz="2800" spc="5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network.</a:t>
            </a:r>
            <a:endParaRPr sz="2800" dirty="0">
              <a:latin typeface="Arial"/>
              <a:cs typeface="Arial"/>
            </a:endParaRPr>
          </a:p>
          <a:p>
            <a:pPr marL="289560" marR="517525" indent="-277495">
              <a:lnSpc>
                <a:spcPct val="100000"/>
              </a:lnSpc>
              <a:spcBef>
                <a:spcPts val="675"/>
              </a:spcBef>
              <a:buChar char="•"/>
              <a:tabLst>
                <a:tab pos="289560" algn="l"/>
                <a:tab pos="290195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Can deploy additional firewalls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to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establish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such  boundaries</a:t>
            </a:r>
            <a:endParaRPr sz="2800" dirty="0">
              <a:latin typeface="Arial"/>
              <a:cs typeface="Arial"/>
            </a:endParaRPr>
          </a:p>
          <a:p>
            <a:pPr marL="289560" marR="1016635" indent="-277495">
              <a:lnSpc>
                <a:spcPct val="100000"/>
              </a:lnSpc>
              <a:spcBef>
                <a:spcPts val="670"/>
              </a:spcBef>
              <a:buChar char="•"/>
              <a:tabLst>
                <a:tab pos="289560" algn="l"/>
                <a:tab pos="290195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The use of multiple layers of firewalls is quite  common to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provide</a:t>
            </a:r>
            <a:r>
              <a:rPr sz="2800" spc="1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defence-in-depth.</a:t>
            </a:r>
            <a:endParaRPr sz="28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697222" y="82671"/>
            <a:ext cx="136969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latin typeface="Arial"/>
                <a:cs typeface="Arial"/>
              </a:rPr>
              <a:t>Firewalls </a:t>
            </a:r>
            <a:r>
              <a:rPr sz="1000" spc="-5" dirty="0">
                <a:latin typeface="Arial"/>
                <a:cs typeface="Arial"/>
              </a:rPr>
              <a:t>Topic 9 -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9.51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262" y="587485"/>
            <a:ext cx="5380538" cy="75084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Many Layers </a:t>
            </a:r>
            <a:r>
              <a:rPr spc="-5" dirty="0"/>
              <a:t>of</a:t>
            </a:r>
            <a:r>
              <a:rPr spc="-10" dirty="0"/>
              <a:t> </a:t>
            </a:r>
            <a:r>
              <a:rPr spc="-5" dirty="0"/>
              <a:t>Trust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51810" y="1350819"/>
            <a:ext cx="8369300" cy="4341495"/>
          </a:xfrm>
          <a:prstGeom prst="rect">
            <a:avLst/>
          </a:prstGeom>
        </p:spPr>
        <p:txBody>
          <a:bodyPr vert="horz" wrap="square" lIns="0" tIns="169545" rIns="0" bIns="0" rtlCol="0">
            <a:spAutoFit/>
          </a:bodyPr>
          <a:lstStyle/>
          <a:p>
            <a:pPr marL="290195" indent="-278130">
              <a:lnSpc>
                <a:spcPct val="100000"/>
              </a:lnSpc>
              <a:spcBef>
                <a:spcPts val="133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Internal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users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may have varying levels of</a:t>
            </a:r>
            <a:r>
              <a:rPr sz="2800" spc="4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trust</a:t>
            </a:r>
            <a:endParaRPr sz="2800">
              <a:latin typeface="Arial"/>
              <a:cs typeface="Arial"/>
            </a:endParaRPr>
          </a:p>
          <a:p>
            <a:pPr marL="823594" marR="461645" lvl="1" indent="-353695">
              <a:lnSpc>
                <a:spcPct val="100000"/>
              </a:lnSpc>
              <a:spcBef>
                <a:spcPts val="1165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Accounting databases may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only allow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access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by 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members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of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the accounting</a:t>
            </a:r>
            <a:r>
              <a:rPr sz="2600" spc="-5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department</a:t>
            </a:r>
            <a:endParaRPr sz="2600">
              <a:latin typeface="Arial"/>
              <a:cs typeface="Arial"/>
            </a:endParaRPr>
          </a:p>
          <a:p>
            <a:pPr marL="823594" marR="5080" lvl="1" indent="-353695">
              <a:lnSpc>
                <a:spcPct val="100000"/>
              </a:lnSpc>
              <a:spcBef>
                <a:spcPts val="625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Many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organisations deploy specific wireless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access 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points within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their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networks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for visitor</a:t>
            </a:r>
            <a:r>
              <a:rPr sz="2600" spc="-4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use</a:t>
            </a:r>
            <a:endParaRPr sz="2600">
              <a:latin typeface="Arial"/>
              <a:cs typeface="Arial"/>
            </a:endParaRPr>
          </a:p>
          <a:p>
            <a:pPr lvl="1">
              <a:lnSpc>
                <a:spcPct val="100000"/>
              </a:lnSpc>
              <a:buClr>
                <a:srgbClr val="7F7F7F"/>
              </a:buClr>
              <a:buFont typeface="Arial"/>
              <a:buChar char="–"/>
            </a:pPr>
            <a:endParaRPr sz="2900">
              <a:latin typeface="Times New Roman"/>
              <a:cs typeface="Times New Roman"/>
            </a:endParaRPr>
          </a:p>
          <a:p>
            <a:pPr marL="290195" marR="17145" indent="-278130">
              <a:lnSpc>
                <a:spcPct val="100000"/>
              </a:lnSpc>
              <a:spcBef>
                <a:spcPts val="169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Have one firewall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at the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edge of the network and  another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at the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edge of the internal network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that 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has 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extra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protection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697222" y="82671"/>
            <a:ext cx="136969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latin typeface="Arial"/>
                <a:cs typeface="Arial"/>
              </a:rPr>
              <a:t>Firewalls </a:t>
            </a:r>
            <a:r>
              <a:rPr sz="1000" spc="-5" dirty="0">
                <a:latin typeface="Arial"/>
                <a:cs typeface="Arial"/>
              </a:rPr>
              <a:t>Topic 9 -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9.52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262" y="587485"/>
            <a:ext cx="8047538" cy="75084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Problems </a:t>
            </a:r>
            <a:r>
              <a:rPr spc="-10" dirty="0"/>
              <a:t>with Multiple</a:t>
            </a:r>
            <a:r>
              <a:rPr spc="40" dirty="0"/>
              <a:t> </a:t>
            </a:r>
            <a:r>
              <a:rPr spc="-10" dirty="0"/>
              <a:t>Layers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343916" y="1508501"/>
            <a:ext cx="8374380" cy="232981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89560" indent="-277495">
              <a:lnSpc>
                <a:spcPct val="100000"/>
              </a:lnSpc>
              <a:spcBef>
                <a:spcPts val="95"/>
              </a:spcBef>
              <a:buChar char="•"/>
              <a:tabLst>
                <a:tab pos="289560" algn="l"/>
                <a:tab pos="290195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Increased difficulty in tracing firewall</a:t>
            </a:r>
            <a:r>
              <a:rPr sz="2800" spc="2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problems</a:t>
            </a:r>
            <a:endParaRPr sz="28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Clr>
                <a:srgbClr val="7F7F7F"/>
              </a:buClr>
              <a:buFont typeface="Arial"/>
              <a:buChar char="•"/>
            </a:pPr>
            <a:endParaRPr sz="4050" dirty="0">
              <a:latin typeface="Times New Roman"/>
              <a:cs typeface="Times New Roman"/>
            </a:endParaRPr>
          </a:p>
          <a:p>
            <a:pPr marL="289560" marR="5080" indent="-277495">
              <a:lnSpc>
                <a:spcPct val="100000"/>
              </a:lnSpc>
              <a:buChar char="•"/>
              <a:tabLst>
                <a:tab pos="289560" algn="l"/>
                <a:tab pos="290195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Multiple layers of application/proxy gateways 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is 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problematic as each can change a message, which 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makes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debugging even more</a:t>
            </a:r>
            <a:r>
              <a:rPr sz="2800" spc="4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difficult.</a:t>
            </a:r>
            <a:endParaRPr sz="28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697222" y="82671"/>
            <a:ext cx="136969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latin typeface="Arial"/>
                <a:cs typeface="Arial"/>
              </a:rPr>
              <a:t>Firewalls </a:t>
            </a:r>
            <a:r>
              <a:rPr sz="1000" spc="-5" dirty="0">
                <a:latin typeface="Arial"/>
                <a:cs typeface="Arial"/>
              </a:rPr>
              <a:t>Topic 9 -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9.53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262" y="587485"/>
            <a:ext cx="7742738" cy="75084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Planning </a:t>
            </a:r>
            <a:r>
              <a:rPr spc="-10" dirty="0"/>
              <a:t>and</a:t>
            </a:r>
            <a:r>
              <a:rPr spc="15" dirty="0"/>
              <a:t> </a:t>
            </a:r>
            <a:r>
              <a:rPr spc="-10" dirty="0"/>
              <a:t>Implementation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644144" y="1276366"/>
            <a:ext cx="2458720" cy="3391535"/>
          </a:xfrm>
          <a:prstGeom prst="rect">
            <a:avLst/>
          </a:prstGeom>
        </p:spPr>
        <p:txBody>
          <a:bodyPr vert="horz" wrap="square" lIns="0" tIns="2438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920"/>
              </a:spcBef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The lifecycle</a:t>
            </a:r>
            <a:r>
              <a:rPr sz="2800" spc="-4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is:</a:t>
            </a:r>
            <a:endParaRPr sz="2800">
              <a:latin typeface="Arial"/>
              <a:cs typeface="Arial"/>
            </a:endParaRPr>
          </a:p>
          <a:p>
            <a:pPr marL="527685" indent="-515620">
              <a:lnSpc>
                <a:spcPct val="100000"/>
              </a:lnSpc>
              <a:spcBef>
                <a:spcPts val="1830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Plan</a:t>
            </a:r>
            <a:endParaRPr sz="2800">
              <a:latin typeface="Arial"/>
              <a:cs typeface="Arial"/>
            </a:endParaRPr>
          </a:p>
          <a:p>
            <a:pPr marL="527685" indent="-515620">
              <a:lnSpc>
                <a:spcPct val="100000"/>
              </a:lnSpc>
              <a:spcBef>
                <a:spcPts val="670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Configure</a:t>
            </a:r>
            <a:endParaRPr sz="2800">
              <a:latin typeface="Arial"/>
              <a:cs typeface="Arial"/>
            </a:endParaRPr>
          </a:p>
          <a:p>
            <a:pPr marL="527685" indent="-515620">
              <a:lnSpc>
                <a:spcPct val="100000"/>
              </a:lnSpc>
              <a:spcBef>
                <a:spcPts val="675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Test</a:t>
            </a:r>
            <a:endParaRPr sz="2800">
              <a:latin typeface="Arial"/>
              <a:cs typeface="Arial"/>
            </a:endParaRPr>
          </a:p>
          <a:p>
            <a:pPr marL="527685" indent="-515620">
              <a:lnSpc>
                <a:spcPct val="100000"/>
              </a:lnSpc>
              <a:spcBef>
                <a:spcPts val="670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Deploy</a:t>
            </a:r>
            <a:endParaRPr sz="2800">
              <a:latin typeface="Arial"/>
              <a:cs typeface="Arial"/>
            </a:endParaRPr>
          </a:p>
          <a:p>
            <a:pPr marL="527685" indent="-515620">
              <a:lnSpc>
                <a:spcPct val="100000"/>
              </a:lnSpc>
              <a:spcBef>
                <a:spcPts val="675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Manage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697222" y="82671"/>
            <a:ext cx="136969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latin typeface="Arial"/>
                <a:cs typeface="Arial"/>
              </a:rPr>
              <a:t>Firewalls </a:t>
            </a:r>
            <a:r>
              <a:rPr sz="1000" spc="-5" dirty="0">
                <a:latin typeface="Arial"/>
                <a:cs typeface="Arial"/>
              </a:rPr>
              <a:t>Topic 9 -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9.54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262" y="587485"/>
            <a:ext cx="1570538" cy="75084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Plan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51810" y="1350819"/>
            <a:ext cx="4017010" cy="4007485"/>
          </a:xfrm>
          <a:prstGeom prst="rect">
            <a:avLst/>
          </a:prstGeom>
        </p:spPr>
        <p:txBody>
          <a:bodyPr vert="horz" wrap="square" lIns="0" tIns="169545" rIns="0" bIns="0" rtlCol="0">
            <a:spAutoFit/>
          </a:bodyPr>
          <a:lstStyle/>
          <a:p>
            <a:pPr marL="290195" indent="-278130">
              <a:lnSpc>
                <a:spcPct val="100000"/>
              </a:lnSpc>
              <a:spcBef>
                <a:spcPts val="133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Should</a:t>
            </a:r>
            <a:r>
              <a:rPr sz="2800" spc="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consider:</a:t>
            </a:r>
            <a:endParaRPr sz="2800">
              <a:latin typeface="Arial"/>
              <a:cs typeface="Arial"/>
            </a:endParaRPr>
          </a:p>
          <a:p>
            <a:pPr marL="823594" lvl="1" indent="-354330">
              <a:lnSpc>
                <a:spcPct val="100000"/>
              </a:lnSpc>
              <a:spcBef>
                <a:spcPts val="1165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Security</a:t>
            </a:r>
            <a:r>
              <a:rPr sz="2600" spc="-3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Capabilities</a:t>
            </a:r>
            <a:endParaRPr sz="2600">
              <a:latin typeface="Arial"/>
              <a:cs typeface="Arial"/>
            </a:endParaRPr>
          </a:p>
          <a:p>
            <a:pPr marL="823594" lvl="1" indent="-354330">
              <a:lnSpc>
                <a:spcPct val="100000"/>
              </a:lnSpc>
              <a:spcBef>
                <a:spcPts val="625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Management</a:t>
            </a:r>
            <a:endParaRPr sz="2600">
              <a:latin typeface="Arial"/>
              <a:cs typeface="Arial"/>
            </a:endParaRPr>
          </a:p>
          <a:p>
            <a:pPr marL="823594" lvl="1" indent="-354330">
              <a:lnSpc>
                <a:spcPct val="100000"/>
              </a:lnSpc>
              <a:spcBef>
                <a:spcPts val="620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Performance</a:t>
            </a:r>
            <a:endParaRPr sz="2600">
              <a:latin typeface="Arial"/>
              <a:cs typeface="Arial"/>
            </a:endParaRPr>
          </a:p>
          <a:p>
            <a:pPr marL="823594" lvl="1" indent="-354330">
              <a:lnSpc>
                <a:spcPct val="100000"/>
              </a:lnSpc>
              <a:spcBef>
                <a:spcPts val="630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Integration</a:t>
            </a:r>
            <a:endParaRPr sz="2600">
              <a:latin typeface="Arial"/>
              <a:cs typeface="Arial"/>
            </a:endParaRPr>
          </a:p>
          <a:p>
            <a:pPr marL="823594" lvl="1" indent="-354330">
              <a:lnSpc>
                <a:spcPct val="100000"/>
              </a:lnSpc>
              <a:spcBef>
                <a:spcPts val="620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Physical</a:t>
            </a:r>
            <a:r>
              <a:rPr sz="2600" spc="-9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Environment</a:t>
            </a:r>
            <a:endParaRPr sz="2600">
              <a:latin typeface="Arial"/>
              <a:cs typeface="Arial"/>
            </a:endParaRPr>
          </a:p>
          <a:p>
            <a:pPr marL="823594" lvl="1" indent="-354330">
              <a:lnSpc>
                <a:spcPct val="100000"/>
              </a:lnSpc>
              <a:spcBef>
                <a:spcPts val="625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Personnel</a:t>
            </a:r>
            <a:endParaRPr sz="2600">
              <a:latin typeface="Arial"/>
              <a:cs typeface="Arial"/>
            </a:endParaRPr>
          </a:p>
          <a:p>
            <a:pPr marL="823594" lvl="1" indent="-354330">
              <a:lnSpc>
                <a:spcPct val="100000"/>
              </a:lnSpc>
              <a:spcBef>
                <a:spcPts val="630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Future</a:t>
            </a:r>
            <a:r>
              <a:rPr sz="2600" spc="-2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Needs</a:t>
            </a:r>
            <a:endParaRPr sz="2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697222" y="82671"/>
            <a:ext cx="136969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latin typeface="Arial"/>
                <a:cs typeface="Arial"/>
              </a:rPr>
              <a:t>Firewalls </a:t>
            </a:r>
            <a:r>
              <a:rPr sz="1000" spc="-5" dirty="0">
                <a:latin typeface="Arial"/>
                <a:cs typeface="Arial"/>
              </a:rPr>
              <a:t>Topic 9 -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9.55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262" y="587485"/>
            <a:ext cx="2637338" cy="75084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Configure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343916" y="1350819"/>
            <a:ext cx="8318500" cy="4072890"/>
          </a:xfrm>
          <a:prstGeom prst="rect">
            <a:avLst/>
          </a:prstGeom>
        </p:spPr>
        <p:txBody>
          <a:bodyPr vert="horz" wrap="square" lIns="0" tIns="169545" rIns="0" bIns="0" rtlCol="0">
            <a:spAutoFit/>
          </a:bodyPr>
          <a:lstStyle/>
          <a:p>
            <a:pPr marL="289560" indent="-277495">
              <a:lnSpc>
                <a:spcPct val="100000"/>
              </a:lnSpc>
              <a:spcBef>
                <a:spcPts val="1335"/>
              </a:spcBef>
              <a:buChar char="•"/>
              <a:tabLst>
                <a:tab pos="289560" algn="l"/>
                <a:tab pos="290195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This</a:t>
            </a:r>
            <a:r>
              <a:rPr sz="2800" spc="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includes:</a:t>
            </a:r>
            <a:endParaRPr sz="2800">
              <a:latin typeface="Arial"/>
              <a:cs typeface="Arial"/>
            </a:endParaRPr>
          </a:p>
          <a:p>
            <a:pPr marL="823594" lvl="1" indent="-354330">
              <a:lnSpc>
                <a:spcPct val="100000"/>
              </a:lnSpc>
              <a:spcBef>
                <a:spcPts val="1165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Installing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hardware</a:t>
            </a:r>
            <a:endParaRPr sz="2600">
              <a:latin typeface="Arial"/>
              <a:cs typeface="Arial"/>
            </a:endParaRPr>
          </a:p>
          <a:p>
            <a:pPr marL="823594" lvl="1" indent="-354330">
              <a:lnSpc>
                <a:spcPct val="100000"/>
              </a:lnSpc>
              <a:spcBef>
                <a:spcPts val="625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Installing software</a:t>
            </a:r>
            <a:endParaRPr sz="2600">
              <a:latin typeface="Arial"/>
              <a:cs typeface="Arial"/>
            </a:endParaRPr>
          </a:p>
          <a:p>
            <a:pPr marL="823594" lvl="1" indent="-354330">
              <a:lnSpc>
                <a:spcPct val="100000"/>
              </a:lnSpc>
              <a:spcBef>
                <a:spcPts val="620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Configuring</a:t>
            </a:r>
            <a:r>
              <a:rPr sz="2600" spc="-1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policies</a:t>
            </a:r>
            <a:endParaRPr sz="2600">
              <a:latin typeface="Arial"/>
              <a:cs typeface="Arial"/>
            </a:endParaRPr>
          </a:p>
          <a:p>
            <a:pPr marL="823594" lvl="1" indent="-354330">
              <a:lnSpc>
                <a:spcPct val="100000"/>
              </a:lnSpc>
              <a:spcBef>
                <a:spcPts val="630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Configuring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logging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and</a:t>
            </a:r>
            <a:r>
              <a:rPr sz="2600" spc="-2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alerting</a:t>
            </a:r>
            <a:endParaRPr sz="2600">
              <a:latin typeface="Arial"/>
              <a:cs typeface="Arial"/>
            </a:endParaRPr>
          </a:p>
          <a:p>
            <a:pPr marL="823594" lvl="1" indent="-354330">
              <a:lnSpc>
                <a:spcPct val="100000"/>
              </a:lnSpc>
              <a:spcBef>
                <a:spcPts val="620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Integrating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the firewall into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the network</a:t>
            </a:r>
            <a:r>
              <a:rPr sz="2600" spc="1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architecture</a:t>
            </a:r>
            <a:endParaRPr sz="2600">
              <a:latin typeface="Arial"/>
              <a:cs typeface="Arial"/>
            </a:endParaRPr>
          </a:p>
          <a:p>
            <a:pPr marL="289560" marR="642620" indent="-277495">
              <a:lnSpc>
                <a:spcPct val="100000"/>
              </a:lnSpc>
              <a:spcBef>
                <a:spcPts val="1290"/>
              </a:spcBef>
              <a:buChar char="•"/>
              <a:tabLst>
                <a:tab pos="289560" algn="l"/>
                <a:tab pos="290195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The details of creating a ruleset vary by type 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of 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firewall and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specific</a:t>
            </a:r>
            <a:r>
              <a:rPr sz="2800" spc="1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products.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697222" y="82671"/>
            <a:ext cx="136969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latin typeface="Arial"/>
                <a:cs typeface="Arial"/>
              </a:rPr>
              <a:t>Firewalls </a:t>
            </a:r>
            <a:r>
              <a:rPr sz="1000" spc="-5" dirty="0">
                <a:latin typeface="Arial"/>
                <a:cs typeface="Arial"/>
              </a:rPr>
              <a:t>Topic 9 -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9.56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92919" y="583877"/>
            <a:ext cx="8079581" cy="148951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 smtClean="0"/>
              <a:t>Test</a:t>
            </a:r>
            <a:r>
              <a:rPr lang="en-US" spc="-5" dirty="0" smtClean="0"/>
              <a:t/>
            </a:r>
            <a:br>
              <a:rPr lang="en-US" spc="-5" dirty="0" smtClean="0"/>
            </a:br>
            <a:endParaRPr spc="-5" dirty="0"/>
          </a:p>
        </p:txBody>
      </p:sp>
      <p:sp>
        <p:nvSpPr>
          <p:cNvPr id="4" name="object 4"/>
          <p:cNvSpPr txBox="1"/>
          <p:nvPr/>
        </p:nvSpPr>
        <p:spPr>
          <a:xfrm>
            <a:off x="451810" y="1134607"/>
            <a:ext cx="6438265" cy="4483100"/>
          </a:xfrm>
          <a:prstGeom prst="rect">
            <a:avLst/>
          </a:prstGeom>
        </p:spPr>
        <p:txBody>
          <a:bodyPr vert="horz" wrap="square" lIns="0" tIns="170180" rIns="0" bIns="0" rtlCol="0">
            <a:spAutoFit/>
          </a:bodyPr>
          <a:lstStyle/>
          <a:p>
            <a:pPr marL="290195" indent="-278130">
              <a:lnSpc>
                <a:spcPct val="100000"/>
              </a:lnSpc>
              <a:spcBef>
                <a:spcPts val="1340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A number of features should be</a:t>
            </a:r>
            <a:r>
              <a:rPr sz="2800" spc="1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tested:</a:t>
            </a:r>
            <a:endParaRPr sz="2800" dirty="0">
              <a:latin typeface="Arial"/>
              <a:cs typeface="Arial"/>
            </a:endParaRPr>
          </a:p>
          <a:p>
            <a:pPr marL="823594" lvl="1" indent="-354330">
              <a:lnSpc>
                <a:spcPct val="100000"/>
              </a:lnSpc>
              <a:spcBef>
                <a:spcPts val="1160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Connectivity</a:t>
            </a:r>
            <a:endParaRPr sz="2600" dirty="0">
              <a:latin typeface="Arial"/>
              <a:cs typeface="Arial"/>
            </a:endParaRPr>
          </a:p>
          <a:p>
            <a:pPr marL="823594" lvl="1" indent="-354330">
              <a:lnSpc>
                <a:spcPct val="100000"/>
              </a:lnSpc>
              <a:spcBef>
                <a:spcPts val="625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Ruleset</a:t>
            </a:r>
            <a:endParaRPr sz="2600" dirty="0">
              <a:latin typeface="Arial"/>
              <a:cs typeface="Arial"/>
            </a:endParaRPr>
          </a:p>
          <a:p>
            <a:pPr marL="823594" lvl="1" indent="-354330">
              <a:lnSpc>
                <a:spcPct val="100000"/>
              </a:lnSpc>
              <a:spcBef>
                <a:spcPts val="625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Application</a:t>
            </a:r>
            <a:r>
              <a:rPr sz="2600" spc="-1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compatibility</a:t>
            </a:r>
            <a:endParaRPr sz="2600" dirty="0">
              <a:latin typeface="Arial"/>
              <a:cs typeface="Arial"/>
            </a:endParaRPr>
          </a:p>
          <a:p>
            <a:pPr marL="823594" lvl="1" indent="-354330">
              <a:lnSpc>
                <a:spcPct val="100000"/>
              </a:lnSpc>
              <a:spcBef>
                <a:spcPts val="625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Management</a:t>
            </a:r>
            <a:endParaRPr sz="2600" dirty="0">
              <a:latin typeface="Arial"/>
              <a:cs typeface="Arial"/>
            </a:endParaRPr>
          </a:p>
          <a:p>
            <a:pPr marL="823594" lvl="1" indent="-354330">
              <a:lnSpc>
                <a:spcPct val="100000"/>
              </a:lnSpc>
              <a:spcBef>
                <a:spcPts val="625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Logging</a:t>
            </a:r>
            <a:endParaRPr sz="2600" dirty="0">
              <a:latin typeface="Arial"/>
              <a:cs typeface="Arial"/>
            </a:endParaRPr>
          </a:p>
          <a:p>
            <a:pPr marL="823594" lvl="1" indent="-354330">
              <a:lnSpc>
                <a:spcPct val="100000"/>
              </a:lnSpc>
              <a:spcBef>
                <a:spcPts val="625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Performance</a:t>
            </a:r>
            <a:endParaRPr sz="2600" dirty="0">
              <a:latin typeface="Arial"/>
              <a:cs typeface="Arial"/>
            </a:endParaRPr>
          </a:p>
          <a:p>
            <a:pPr marL="823594" lvl="1" indent="-354330">
              <a:lnSpc>
                <a:spcPct val="100000"/>
              </a:lnSpc>
              <a:spcBef>
                <a:spcPts val="625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Interoperability</a:t>
            </a:r>
            <a:endParaRPr sz="2600" dirty="0">
              <a:latin typeface="Arial"/>
              <a:cs typeface="Arial"/>
            </a:endParaRPr>
          </a:p>
          <a:p>
            <a:pPr marL="823594" lvl="1" indent="-354330">
              <a:lnSpc>
                <a:spcPct val="100000"/>
              </a:lnSpc>
              <a:spcBef>
                <a:spcPts val="625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Any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additional</a:t>
            </a:r>
            <a:r>
              <a:rPr sz="2600" spc="-1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features</a:t>
            </a:r>
            <a:endParaRPr sz="26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697222" y="82671"/>
            <a:ext cx="136969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latin typeface="Arial"/>
                <a:cs typeface="Arial"/>
              </a:rPr>
              <a:t>Firewalls </a:t>
            </a:r>
            <a:r>
              <a:rPr sz="1000" spc="-5" dirty="0">
                <a:latin typeface="Arial"/>
                <a:cs typeface="Arial"/>
              </a:rPr>
              <a:t>Topic 9 -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9.57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262" y="298433"/>
            <a:ext cx="1799138" cy="75084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Deploy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88386" y="1149853"/>
            <a:ext cx="8157209" cy="463423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89560" marR="164465" indent="-277495">
              <a:lnSpc>
                <a:spcPct val="100000"/>
              </a:lnSpc>
              <a:spcBef>
                <a:spcPts val="95"/>
              </a:spcBef>
              <a:buChar char="•"/>
              <a:tabLst>
                <a:tab pos="289560" algn="l"/>
                <a:tab pos="290195" algn="l"/>
              </a:tabLst>
            </a:pP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Administrators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should notify users of the planned  deployment</a:t>
            </a:r>
            <a:endParaRPr sz="2800">
              <a:latin typeface="Arial"/>
              <a:cs typeface="Arial"/>
            </a:endParaRPr>
          </a:p>
          <a:p>
            <a:pPr marL="289560" marR="5080" indent="-277495">
              <a:lnSpc>
                <a:spcPct val="100000"/>
              </a:lnSpc>
              <a:spcBef>
                <a:spcPts val="675"/>
              </a:spcBef>
              <a:buChar char="•"/>
              <a:tabLst>
                <a:tab pos="289560" algn="l"/>
                <a:tab pos="290195" algn="l"/>
              </a:tabLst>
            </a:pP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Involves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integrating the firewall 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with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other network  elements</a:t>
            </a:r>
            <a:endParaRPr sz="2800">
              <a:latin typeface="Arial"/>
              <a:cs typeface="Arial"/>
            </a:endParaRPr>
          </a:p>
          <a:p>
            <a:pPr marL="289560" indent="-277495">
              <a:lnSpc>
                <a:spcPct val="100000"/>
              </a:lnSpc>
              <a:spcBef>
                <a:spcPts val="670"/>
              </a:spcBef>
              <a:buChar char="•"/>
              <a:tabLst>
                <a:tab pos="289560" algn="l"/>
                <a:tab pos="290195" algn="l"/>
              </a:tabLst>
            </a:pP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Has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to be integrated into the routing</a:t>
            </a:r>
            <a:r>
              <a:rPr sz="2800" spc="7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structure</a:t>
            </a:r>
            <a:endParaRPr sz="2800">
              <a:latin typeface="Arial"/>
              <a:cs typeface="Arial"/>
            </a:endParaRPr>
          </a:p>
          <a:p>
            <a:pPr marL="289560" marR="417830" indent="-277495">
              <a:lnSpc>
                <a:spcPct val="100000"/>
              </a:lnSpc>
              <a:spcBef>
                <a:spcPts val="675"/>
              </a:spcBef>
              <a:buChar char="•"/>
              <a:tabLst>
                <a:tab pos="289560" algn="l"/>
                <a:tab pos="290195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Can mean changing the routing tables for other  routers in the</a:t>
            </a:r>
            <a:r>
              <a:rPr sz="2800" spc="1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network</a:t>
            </a:r>
            <a:endParaRPr sz="2800">
              <a:latin typeface="Arial"/>
              <a:cs typeface="Arial"/>
            </a:endParaRPr>
          </a:p>
          <a:p>
            <a:pPr marL="289560" marR="421005" indent="-277495">
              <a:lnSpc>
                <a:spcPct val="100000"/>
              </a:lnSpc>
              <a:spcBef>
                <a:spcPts val="670"/>
              </a:spcBef>
              <a:buChar char="•"/>
              <a:tabLst>
                <a:tab pos="289560" algn="l"/>
                <a:tab pos="290195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If elements in the network use dynamic routing, 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they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may need to have their configuration  modified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697222" y="82671"/>
            <a:ext cx="136969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latin typeface="Arial"/>
                <a:cs typeface="Arial"/>
              </a:rPr>
              <a:t>Firewalls </a:t>
            </a:r>
            <a:r>
              <a:rPr sz="1000" spc="-5" dirty="0">
                <a:latin typeface="Arial"/>
                <a:cs typeface="Arial"/>
              </a:rPr>
              <a:t>Topic 9 -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9.58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262" y="587485"/>
            <a:ext cx="2180138" cy="75084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Manage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51810" y="1422545"/>
            <a:ext cx="7306309" cy="3610610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290195" indent="-278130">
              <a:lnSpc>
                <a:spcPct val="100000"/>
              </a:lnSpc>
              <a:spcBef>
                <a:spcPts val="770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The longest lasting</a:t>
            </a:r>
            <a:r>
              <a:rPr sz="2800" spc="1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phase</a:t>
            </a:r>
            <a:endParaRPr sz="2800">
              <a:latin typeface="Arial"/>
              <a:cs typeface="Arial"/>
            </a:endParaRPr>
          </a:p>
          <a:p>
            <a:pPr marL="290195" indent="-278130">
              <a:lnSpc>
                <a:spcPct val="100000"/>
              </a:lnSpc>
              <a:spcBef>
                <a:spcPts val="67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Managing the solution involves</a:t>
            </a:r>
            <a:r>
              <a:rPr sz="2800" spc="6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maintaining:</a:t>
            </a:r>
            <a:endParaRPr sz="2800">
              <a:latin typeface="Arial"/>
              <a:cs typeface="Arial"/>
            </a:endParaRPr>
          </a:p>
          <a:p>
            <a:pPr marL="823594" lvl="1" indent="-354330">
              <a:lnSpc>
                <a:spcPct val="100000"/>
              </a:lnSpc>
              <a:spcBef>
                <a:spcPts val="1160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Firewall</a:t>
            </a:r>
            <a:r>
              <a:rPr sz="2600" spc="-3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architecture</a:t>
            </a:r>
            <a:endParaRPr sz="2600">
              <a:latin typeface="Arial"/>
              <a:cs typeface="Arial"/>
            </a:endParaRPr>
          </a:p>
          <a:p>
            <a:pPr marL="823594" lvl="1" indent="-354330">
              <a:lnSpc>
                <a:spcPct val="100000"/>
              </a:lnSpc>
              <a:spcBef>
                <a:spcPts val="625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Policies</a:t>
            </a:r>
            <a:endParaRPr sz="2600">
              <a:latin typeface="Arial"/>
              <a:cs typeface="Arial"/>
            </a:endParaRPr>
          </a:p>
          <a:p>
            <a:pPr marL="823594" lvl="1" indent="-354330">
              <a:lnSpc>
                <a:spcPct val="100000"/>
              </a:lnSpc>
              <a:spcBef>
                <a:spcPts val="625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Software</a:t>
            </a:r>
            <a:endParaRPr sz="2600">
              <a:latin typeface="Arial"/>
              <a:cs typeface="Arial"/>
            </a:endParaRPr>
          </a:p>
          <a:p>
            <a:pPr marL="823594" lvl="1" indent="-354330">
              <a:lnSpc>
                <a:spcPct val="100000"/>
              </a:lnSpc>
              <a:spcBef>
                <a:spcPts val="625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Other components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of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the</a:t>
            </a:r>
            <a:r>
              <a:rPr sz="2600" spc="-2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solution</a:t>
            </a:r>
            <a:endParaRPr sz="2600">
              <a:latin typeface="Arial"/>
              <a:cs typeface="Arial"/>
            </a:endParaRPr>
          </a:p>
          <a:p>
            <a:pPr marL="290195" indent="-278130">
              <a:lnSpc>
                <a:spcPct val="100000"/>
              </a:lnSpc>
              <a:spcBef>
                <a:spcPts val="1290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Review the firewall policy at regular</a:t>
            </a:r>
            <a:r>
              <a:rPr sz="2800" spc="7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intervals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697222" y="82671"/>
            <a:ext cx="136969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latin typeface="Arial"/>
                <a:cs typeface="Arial"/>
              </a:rPr>
              <a:t>Firewalls </a:t>
            </a:r>
            <a:r>
              <a:rPr sz="1000" spc="-5" dirty="0">
                <a:latin typeface="Arial"/>
                <a:cs typeface="Arial"/>
              </a:rPr>
              <a:t>Topic 9 -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9.59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262" y="613404"/>
            <a:ext cx="288480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-5" dirty="0"/>
              <a:t>References</a:t>
            </a:r>
            <a:endParaRPr sz="4400"/>
          </a:p>
        </p:txBody>
      </p:sp>
      <p:sp>
        <p:nvSpPr>
          <p:cNvPr id="4" name="object 4"/>
          <p:cNvSpPr txBox="1"/>
          <p:nvPr/>
        </p:nvSpPr>
        <p:spPr>
          <a:xfrm>
            <a:off x="439110" y="1581653"/>
            <a:ext cx="7647940" cy="22447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02895" marR="17780" indent="-278130">
              <a:lnSpc>
                <a:spcPct val="100000"/>
              </a:lnSpc>
              <a:spcBef>
                <a:spcPts val="95"/>
              </a:spcBef>
              <a:buChar char="•"/>
              <a:tabLst>
                <a:tab pos="302895" algn="l"/>
                <a:tab pos="303530" algn="l"/>
                <a:tab pos="1647825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Price B. (ed) (2003). </a:t>
            </a:r>
            <a:r>
              <a:rPr sz="2800" i="1" spc="-5" dirty="0">
                <a:solidFill>
                  <a:srgbClr val="7F7F7F"/>
                </a:solidFill>
                <a:latin typeface="Arial"/>
                <a:cs typeface="Arial"/>
              </a:rPr>
              <a:t>Networking Complete, </a:t>
            </a:r>
            <a:r>
              <a:rPr sz="2800" spc="5" dirty="0">
                <a:solidFill>
                  <a:srgbClr val="7F7F7F"/>
                </a:solidFill>
                <a:latin typeface="Arial"/>
                <a:cs typeface="Arial"/>
              </a:rPr>
              <a:t>3</a:t>
            </a:r>
            <a:r>
              <a:rPr sz="2775" spc="7" baseline="25525" dirty="0">
                <a:solidFill>
                  <a:srgbClr val="7F7F7F"/>
                </a:solidFill>
                <a:latin typeface="Arial"/>
                <a:cs typeface="Arial"/>
              </a:rPr>
              <a:t>rd </a:t>
            </a:r>
            <a:r>
              <a:rPr sz="1850" spc="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edition,</a:t>
            </a:r>
            <a:r>
              <a:rPr sz="2800" spc="-5" dirty="0">
                <a:solidFill>
                  <a:srgbClr val="7F7F7F"/>
                </a:solidFill>
                <a:latin typeface="Times New Roman"/>
                <a:cs typeface="Times New Roman"/>
              </a:rPr>
              <a:t>	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Sybex.</a:t>
            </a:r>
            <a:endParaRPr sz="2800">
              <a:latin typeface="Arial"/>
              <a:cs typeface="Arial"/>
            </a:endParaRPr>
          </a:p>
          <a:p>
            <a:pPr marL="302895" marR="377825" indent="-278130">
              <a:lnSpc>
                <a:spcPct val="100000"/>
              </a:lnSpc>
              <a:spcBef>
                <a:spcPts val="675"/>
              </a:spcBef>
              <a:buChar char="•"/>
              <a:tabLst>
                <a:tab pos="302895" algn="l"/>
                <a:tab pos="3035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Tanenbaum, A.S. &amp; Weatherall, D.J. (2010).  </a:t>
            </a:r>
            <a:r>
              <a:rPr sz="2800" i="1" spc="-5" dirty="0">
                <a:solidFill>
                  <a:srgbClr val="7F7F7F"/>
                </a:solidFill>
                <a:latin typeface="Arial"/>
                <a:cs typeface="Arial"/>
              </a:rPr>
              <a:t>Computer .Networks, </a:t>
            </a:r>
            <a:r>
              <a:rPr sz="2800" spc="5" dirty="0">
                <a:solidFill>
                  <a:srgbClr val="7F7F7F"/>
                </a:solidFill>
                <a:latin typeface="Arial"/>
                <a:cs typeface="Arial"/>
              </a:rPr>
              <a:t>5</a:t>
            </a:r>
            <a:r>
              <a:rPr sz="2775" spc="7" baseline="25525" dirty="0">
                <a:solidFill>
                  <a:srgbClr val="7F7F7F"/>
                </a:solidFill>
                <a:latin typeface="Arial"/>
                <a:cs typeface="Arial"/>
              </a:rPr>
              <a:t>th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edition, Pearson  Education.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767325" y="82671"/>
            <a:ext cx="129984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latin typeface="Arial"/>
                <a:cs typeface="Arial"/>
              </a:rPr>
              <a:t>Firewalls </a:t>
            </a:r>
            <a:r>
              <a:rPr sz="1000" spc="-5" dirty="0">
                <a:latin typeface="Arial"/>
                <a:cs typeface="Arial"/>
              </a:rPr>
              <a:t>Topic 9 -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9.6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262" y="541726"/>
            <a:ext cx="415861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-5" dirty="0"/>
              <a:t>Network</a:t>
            </a:r>
            <a:r>
              <a:rPr sz="4400" spc="-65" dirty="0"/>
              <a:t> </a:t>
            </a:r>
            <a:r>
              <a:rPr sz="4400" dirty="0"/>
              <a:t>Firewall</a:t>
            </a:r>
            <a:endParaRPr sz="4400"/>
          </a:p>
        </p:txBody>
      </p:sp>
      <p:sp>
        <p:nvSpPr>
          <p:cNvPr id="4" name="object 4"/>
          <p:cNvSpPr txBox="1"/>
          <p:nvPr/>
        </p:nvSpPr>
        <p:spPr>
          <a:xfrm>
            <a:off x="451810" y="1437254"/>
            <a:ext cx="8393430" cy="41224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0195" marR="1312545" indent="-278130">
              <a:lnSpc>
                <a:spcPct val="100000"/>
              </a:lnSpc>
              <a:spcBef>
                <a:spcPts val="9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A firewall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is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the first line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of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defence for your  network.</a:t>
            </a:r>
            <a:endParaRPr sz="2800">
              <a:latin typeface="Arial"/>
              <a:cs typeface="Arial"/>
            </a:endParaRPr>
          </a:p>
          <a:p>
            <a:pPr marL="290195" marR="279400" indent="-278130">
              <a:lnSpc>
                <a:spcPct val="100000"/>
              </a:lnSpc>
              <a:spcBef>
                <a:spcPts val="670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The purpose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of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a firewall is to keep intruders from  gaining access to your</a:t>
            </a:r>
            <a:r>
              <a:rPr sz="2800" spc="2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network.</a:t>
            </a:r>
            <a:endParaRPr sz="2800">
              <a:latin typeface="Arial"/>
              <a:cs typeface="Arial"/>
            </a:endParaRPr>
          </a:p>
          <a:p>
            <a:pPr marL="290195" marR="5080" indent="-278130">
              <a:lnSpc>
                <a:spcPct val="100000"/>
              </a:lnSpc>
              <a:spcBef>
                <a:spcPts val="67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Usually placed at the perimeter of network to act 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as 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a gatekeeper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for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incoming and outgoing</a:t>
            </a:r>
            <a:r>
              <a:rPr sz="2800" spc="4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traffic</a:t>
            </a:r>
            <a:endParaRPr sz="2800">
              <a:latin typeface="Arial"/>
              <a:cs typeface="Arial"/>
            </a:endParaRPr>
          </a:p>
          <a:p>
            <a:pPr marL="290195" marR="139700" indent="-278130">
              <a:lnSpc>
                <a:spcPct val="100000"/>
              </a:lnSpc>
              <a:spcBef>
                <a:spcPts val="67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It protects your computer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from Internet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threats 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by 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erecting a </a:t>
            </a:r>
            <a:r>
              <a:rPr sz="2800" b="1" i="1" spc="-5" dirty="0">
                <a:solidFill>
                  <a:srgbClr val="89A451"/>
                </a:solidFill>
                <a:latin typeface="Arial"/>
                <a:cs typeface="Arial"/>
              </a:rPr>
              <a:t>virtual barrier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between your network 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or 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computer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and the</a:t>
            </a:r>
            <a:r>
              <a:rPr sz="2800" spc="1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Internet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697222" y="82671"/>
            <a:ext cx="136969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solidFill>
                  <a:srgbClr val="FFFFFF"/>
                </a:solidFill>
                <a:latin typeface="Arial"/>
                <a:cs typeface="Arial"/>
              </a:rPr>
              <a:t>Firewalls </a:t>
            </a:r>
            <a:r>
              <a:rPr sz="1000" spc="-5" dirty="0">
                <a:solidFill>
                  <a:srgbClr val="FFFFFF"/>
                </a:solidFill>
                <a:latin typeface="Arial"/>
                <a:cs typeface="Arial"/>
              </a:rPr>
              <a:t>Topic 9 -</a:t>
            </a:r>
            <a:r>
              <a:rPr sz="10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FFFFFF"/>
                </a:solidFill>
                <a:latin typeface="Arial"/>
                <a:cs typeface="Arial"/>
              </a:rPr>
              <a:t>9.60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Topic 9 –</a:t>
            </a:r>
            <a:r>
              <a:rPr spc="-114" dirty="0"/>
              <a:t> </a:t>
            </a:r>
            <a:r>
              <a:rPr dirty="0"/>
              <a:t>Firewalls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3438912" y="3912494"/>
            <a:ext cx="2266315" cy="4064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500" i="1" spc="-5" dirty="0">
                <a:solidFill>
                  <a:srgbClr val="FFFFFF"/>
                </a:solidFill>
                <a:latin typeface="Arial"/>
                <a:cs typeface="Arial"/>
              </a:rPr>
              <a:t>Any</a:t>
            </a:r>
            <a:r>
              <a:rPr sz="2500" i="1" spc="-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500" i="1" spc="-5" dirty="0">
                <a:solidFill>
                  <a:srgbClr val="FFFFFF"/>
                </a:solidFill>
                <a:latin typeface="Arial"/>
                <a:cs typeface="Arial"/>
              </a:rPr>
              <a:t>Questions?</a:t>
            </a:r>
            <a:endParaRPr sz="25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767325" y="82671"/>
            <a:ext cx="129984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latin typeface="Arial"/>
                <a:cs typeface="Arial"/>
              </a:rPr>
              <a:t>Firewalls </a:t>
            </a:r>
            <a:r>
              <a:rPr sz="1000" spc="-5" dirty="0">
                <a:latin typeface="Arial"/>
                <a:cs typeface="Arial"/>
              </a:rPr>
              <a:t>Topic 9 -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9.7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262" y="397200"/>
            <a:ext cx="692467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dirty="0"/>
              <a:t>How Does a Firewall</a:t>
            </a:r>
            <a:r>
              <a:rPr sz="4400" spc="-105" dirty="0"/>
              <a:t> </a:t>
            </a:r>
            <a:r>
              <a:rPr sz="4400" dirty="0"/>
              <a:t>Work?</a:t>
            </a:r>
            <a:endParaRPr sz="4400"/>
          </a:p>
        </p:txBody>
      </p:sp>
      <p:sp>
        <p:nvSpPr>
          <p:cNvPr id="4" name="object 4"/>
          <p:cNvSpPr txBox="1"/>
          <p:nvPr/>
        </p:nvSpPr>
        <p:spPr>
          <a:xfrm>
            <a:off x="451810" y="1134607"/>
            <a:ext cx="8042275" cy="4603750"/>
          </a:xfrm>
          <a:prstGeom prst="rect">
            <a:avLst/>
          </a:prstGeom>
        </p:spPr>
        <p:txBody>
          <a:bodyPr vert="horz" wrap="square" lIns="0" tIns="170180" rIns="0" bIns="0" rtlCol="0">
            <a:spAutoFit/>
          </a:bodyPr>
          <a:lstStyle/>
          <a:p>
            <a:pPr marL="290195" indent="-278130">
              <a:lnSpc>
                <a:spcPct val="100000"/>
              </a:lnSpc>
              <a:spcBef>
                <a:spcPts val="1340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Examines the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traffic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sent between two</a:t>
            </a:r>
            <a:r>
              <a:rPr sz="2800" spc="5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networks</a:t>
            </a:r>
            <a:endParaRPr sz="2800">
              <a:latin typeface="Arial"/>
              <a:cs typeface="Arial"/>
            </a:endParaRPr>
          </a:p>
          <a:p>
            <a:pPr marL="823594" marR="5080" lvl="1" indent="-353695">
              <a:lnSpc>
                <a:spcPct val="100000"/>
              </a:lnSpc>
              <a:spcBef>
                <a:spcPts val="1160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e.g.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examines the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traffic being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sent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between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your  network and the</a:t>
            </a:r>
            <a:r>
              <a:rPr sz="2600" spc="-2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Internet</a:t>
            </a:r>
            <a:endParaRPr sz="2600">
              <a:latin typeface="Arial"/>
              <a:cs typeface="Arial"/>
            </a:endParaRPr>
          </a:p>
          <a:p>
            <a:pPr marL="290195" indent="-278130">
              <a:lnSpc>
                <a:spcPct val="100000"/>
              </a:lnSpc>
              <a:spcBef>
                <a:spcPts val="1290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Data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is examined to see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if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it appears</a:t>
            </a:r>
            <a:r>
              <a:rPr sz="2800" spc="7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legitimate:</a:t>
            </a:r>
            <a:endParaRPr sz="2800">
              <a:latin typeface="Arial"/>
              <a:cs typeface="Arial"/>
            </a:endParaRPr>
          </a:p>
          <a:p>
            <a:pPr marL="823594" lvl="1" indent="-354330">
              <a:lnSpc>
                <a:spcPct val="100000"/>
              </a:lnSpc>
              <a:spcBef>
                <a:spcPts val="1160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if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so, the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data is allowed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to pass</a:t>
            </a:r>
            <a:r>
              <a:rPr sz="2600" spc="-1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through</a:t>
            </a:r>
            <a:endParaRPr sz="2600">
              <a:latin typeface="Arial"/>
              <a:cs typeface="Arial"/>
            </a:endParaRPr>
          </a:p>
          <a:p>
            <a:pPr marL="823594" lvl="1" indent="-354330">
              <a:lnSpc>
                <a:spcPct val="100000"/>
              </a:lnSpc>
              <a:spcBef>
                <a:spcPts val="625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If not, the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data is</a:t>
            </a:r>
            <a:r>
              <a:rPr sz="2600" spc="-1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blocked</a:t>
            </a:r>
            <a:endParaRPr sz="2600">
              <a:latin typeface="Arial"/>
              <a:cs typeface="Arial"/>
            </a:endParaRPr>
          </a:p>
          <a:p>
            <a:pPr marL="290195" marR="6350" indent="-278130">
              <a:lnSpc>
                <a:spcPct val="100000"/>
              </a:lnSpc>
              <a:spcBef>
                <a:spcPts val="1290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A firewall allows you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to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establish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certain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rules to  determine 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what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traffic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should be allowed in or out  of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your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private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network.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767325" y="82671"/>
            <a:ext cx="129984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latin typeface="Arial"/>
                <a:cs typeface="Arial"/>
              </a:rPr>
              <a:t>Firewalls </a:t>
            </a:r>
            <a:r>
              <a:rPr sz="1000" spc="-5" dirty="0">
                <a:latin typeface="Arial"/>
                <a:cs typeface="Arial"/>
              </a:rPr>
              <a:t>Topic 9 -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9.8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262" y="468878"/>
            <a:ext cx="537337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dirty="0"/>
              <a:t>What Are The</a:t>
            </a:r>
            <a:r>
              <a:rPr sz="4400" spc="-60" dirty="0"/>
              <a:t> </a:t>
            </a:r>
            <a:r>
              <a:rPr sz="4400" spc="-5" dirty="0"/>
              <a:t>Rules?</a:t>
            </a:r>
            <a:endParaRPr sz="4400"/>
          </a:p>
        </p:txBody>
      </p:sp>
      <p:sp>
        <p:nvSpPr>
          <p:cNvPr id="4" name="object 4"/>
          <p:cNvSpPr txBox="1"/>
          <p:nvPr/>
        </p:nvSpPr>
        <p:spPr>
          <a:xfrm>
            <a:off x="451802" y="1365626"/>
            <a:ext cx="8257540" cy="43173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0195" marR="578485" indent="-278130">
              <a:lnSpc>
                <a:spcPct val="100000"/>
              </a:lnSpc>
              <a:spcBef>
                <a:spcPts val="9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Each organisation has to decide on the level 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of 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security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they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require</a:t>
            </a:r>
            <a:endParaRPr sz="2800">
              <a:latin typeface="Arial"/>
              <a:cs typeface="Arial"/>
            </a:endParaRPr>
          </a:p>
          <a:p>
            <a:pPr marL="469900">
              <a:lnSpc>
                <a:spcPct val="100000"/>
              </a:lnSpc>
              <a:spcBef>
                <a:spcPts val="1160"/>
              </a:spcBef>
              <a:tabLst>
                <a:tab pos="823594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–	There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is no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“one size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fits all”</a:t>
            </a:r>
            <a:r>
              <a:rPr sz="2600" spc="-1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solution</a:t>
            </a:r>
            <a:endParaRPr sz="2600">
              <a:latin typeface="Arial"/>
              <a:cs typeface="Arial"/>
            </a:endParaRPr>
          </a:p>
          <a:p>
            <a:pPr marL="290195" marR="5080" indent="-278130">
              <a:lnSpc>
                <a:spcPct val="100000"/>
              </a:lnSpc>
              <a:spcBef>
                <a:spcPts val="129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Firewalls can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be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configured to allow or block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traffic 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based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upon</a:t>
            </a:r>
            <a:r>
              <a:rPr sz="2800" spc="1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rules.</a:t>
            </a:r>
            <a:endParaRPr sz="2800">
              <a:latin typeface="Arial"/>
              <a:cs typeface="Arial"/>
            </a:endParaRPr>
          </a:p>
          <a:p>
            <a:pPr marL="290195" marR="654050" indent="-278130">
              <a:lnSpc>
                <a:spcPct val="100000"/>
              </a:lnSpc>
              <a:spcBef>
                <a:spcPts val="670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Software firewalls often come 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with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a set 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of 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preconfigured options based upon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the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security  level required.</a:t>
            </a:r>
            <a:endParaRPr sz="2800">
              <a:latin typeface="Arial"/>
              <a:cs typeface="Arial"/>
            </a:endParaRPr>
          </a:p>
          <a:p>
            <a:pPr marL="290195" indent="-278130">
              <a:lnSpc>
                <a:spcPct val="100000"/>
              </a:lnSpc>
              <a:spcBef>
                <a:spcPts val="67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Can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usually be configured rule by</a:t>
            </a:r>
            <a:r>
              <a:rPr sz="2800" spc="6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rule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767325" y="82671"/>
            <a:ext cx="129984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latin typeface="Arial"/>
                <a:cs typeface="Arial"/>
              </a:rPr>
              <a:t>Firewalls </a:t>
            </a:r>
            <a:r>
              <a:rPr sz="1000" spc="-5" dirty="0">
                <a:latin typeface="Arial"/>
                <a:cs typeface="Arial"/>
              </a:rPr>
              <a:t>Topic 9 -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9.9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262" y="613404"/>
            <a:ext cx="347916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dirty="0"/>
              <a:t>What to</a:t>
            </a:r>
            <a:r>
              <a:rPr sz="4400" spc="-60" dirty="0"/>
              <a:t> </a:t>
            </a:r>
            <a:r>
              <a:rPr sz="4400" dirty="0"/>
              <a:t>Block</a:t>
            </a:r>
            <a:endParaRPr sz="4400"/>
          </a:p>
        </p:txBody>
      </p:sp>
      <p:sp>
        <p:nvSpPr>
          <p:cNvPr id="4" name="object 4"/>
          <p:cNvSpPr txBox="1"/>
          <p:nvPr/>
        </p:nvSpPr>
        <p:spPr>
          <a:xfrm>
            <a:off x="451810" y="1423907"/>
            <a:ext cx="7505700" cy="4072890"/>
          </a:xfrm>
          <a:prstGeom prst="rect">
            <a:avLst/>
          </a:prstGeom>
        </p:spPr>
        <p:txBody>
          <a:bodyPr vert="horz" wrap="square" lIns="0" tIns="169545" rIns="0" bIns="0" rtlCol="0">
            <a:spAutoFit/>
          </a:bodyPr>
          <a:lstStyle/>
          <a:p>
            <a:pPr marL="290195" indent="-278130">
              <a:lnSpc>
                <a:spcPct val="100000"/>
              </a:lnSpc>
              <a:spcBef>
                <a:spcPts val="133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Traffic blocking rules can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be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based</a:t>
            </a:r>
            <a:r>
              <a:rPr sz="2800" spc="4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upon:</a:t>
            </a:r>
            <a:endParaRPr sz="2800">
              <a:latin typeface="Arial"/>
              <a:cs typeface="Arial"/>
            </a:endParaRPr>
          </a:p>
          <a:p>
            <a:pPr marL="823594" lvl="1" indent="-354330">
              <a:lnSpc>
                <a:spcPct val="100000"/>
              </a:lnSpc>
              <a:spcBef>
                <a:spcPts val="1160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Words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or</a:t>
            </a:r>
            <a:r>
              <a:rPr sz="2600" spc="-1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phrases</a:t>
            </a:r>
            <a:endParaRPr sz="2600">
              <a:latin typeface="Arial"/>
              <a:cs typeface="Arial"/>
            </a:endParaRPr>
          </a:p>
          <a:p>
            <a:pPr marL="823594" lvl="1" indent="-354330">
              <a:lnSpc>
                <a:spcPct val="100000"/>
              </a:lnSpc>
              <a:spcBef>
                <a:spcPts val="630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Domain</a:t>
            </a:r>
            <a:r>
              <a:rPr sz="2600" spc="-3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names</a:t>
            </a:r>
            <a:endParaRPr sz="2600">
              <a:latin typeface="Arial"/>
              <a:cs typeface="Arial"/>
            </a:endParaRPr>
          </a:p>
          <a:p>
            <a:pPr marL="823594" lvl="1" indent="-354330">
              <a:lnSpc>
                <a:spcPct val="100000"/>
              </a:lnSpc>
              <a:spcBef>
                <a:spcPts val="625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IP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addresses</a:t>
            </a:r>
            <a:endParaRPr sz="2600">
              <a:latin typeface="Arial"/>
              <a:cs typeface="Arial"/>
            </a:endParaRPr>
          </a:p>
          <a:p>
            <a:pPr marL="823594" lvl="1" indent="-354330">
              <a:lnSpc>
                <a:spcPct val="100000"/>
              </a:lnSpc>
              <a:spcBef>
                <a:spcPts val="620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Ports</a:t>
            </a:r>
            <a:endParaRPr sz="2600">
              <a:latin typeface="Arial"/>
              <a:cs typeface="Arial"/>
            </a:endParaRPr>
          </a:p>
          <a:p>
            <a:pPr marL="823594" lvl="1" indent="-354330">
              <a:lnSpc>
                <a:spcPct val="100000"/>
              </a:lnSpc>
              <a:spcBef>
                <a:spcPts val="630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Protocols (e.g.</a:t>
            </a:r>
            <a:r>
              <a:rPr sz="2600" spc="-3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FTP)</a:t>
            </a:r>
            <a:endParaRPr sz="2600">
              <a:latin typeface="Arial"/>
              <a:cs typeface="Arial"/>
            </a:endParaRPr>
          </a:p>
          <a:p>
            <a:pPr marL="290195" marR="5080" indent="-278130">
              <a:lnSpc>
                <a:spcPct val="100000"/>
              </a:lnSpc>
              <a:spcBef>
                <a:spcPts val="128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While firewalls are essential,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they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can block  legitimate transmission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of 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data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and</a:t>
            </a:r>
            <a:r>
              <a:rPr sz="2800" spc="10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programs.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etropolitan">
  <a:themeElements>
    <a:clrScheme name="Metropolitan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Metropolita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0941A018-FB9B-4401-A32C-7E04526866E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Metropolitan</Template>
  <TotalTime>11</TotalTime>
  <Words>2776</Words>
  <Application>Microsoft Office PowerPoint</Application>
  <PresentationFormat>On-screen Show (4:3)</PresentationFormat>
  <Paragraphs>401</Paragraphs>
  <Slides>60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60</vt:i4>
      </vt:variant>
    </vt:vector>
  </HeadingPairs>
  <TitlesOfParts>
    <vt:vector size="64" baseType="lpstr">
      <vt:lpstr>Arial</vt:lpstr>
      <vt:lpstr>Calibri Light</vt:lpstr>
      <vt:lpstr>Times New Roman</vt:lpstr>
      <vt:lpstr>Metropolitan</vt:lpstr>
      <vt:lpstr>PowerPoint Presentation</vt:lpstr>
      <vt:lpstr>PowerPoint Presentation</vt:lpstr>
      <vt:lpstr>Scope and Coverage</vt:lpstr>
      <vt:lpstr>Learning Outcomes</vt:lpstr>
      <vt:lpstr>What is a Firewall?</vt:lpstr>
      <vt:lpstr>Network Firewall</vt:lpstr>
      <vt:lpstr>How Does a Firewall Work?</vt:lpstr>
      <vt:lpstr>What Are The Rules?</vt:lpstr>
      <vt:lpstr>What to Block</vt:lpstr>
      <vt:lpstr>Words, Phrases &amp; Domain Names</vt:lpstr>
      <vt:lpstr>IP Addresses &amp; Ports</vt:lpstr>
      <vt:lpstr>Source &amp; Destination IP Address - 1</vt:lpstr>
      <vt:lpstr>Source &amp; Destination IP Address - 2</vt:lpstr>
      <vt:lpstr>Protocols</vt:lpstr>
      <vt:lpstr>Common Firewall Types</vt:lpstr>
      <vt:lpstr>Software Firewall</vt:lpstr>
      <vt:lpstr>Router Firewall</vt:lpstr>
      <vt:lpstr>Do You Need a Firewall?</vt:lpstr>
      <vt:lpstr>PowerPoint Presentation</vt:lpstr>
      <vt:lpstr>Types of Firewall</vt:lpstr>
      <vt:lpstr>What do Packet Filters Examine?</vt:lpstr>
      <vt:lpstr>Access Control Lists</vt:lpstr>
      <vt:lpstr>Advantages of Packet Filters</vt:lpstr>
      <vt:lpstr>Does My Network Use Packet Filters?</vt:lpstr>
      <vt:lpstr>Problems With Packet Filters</vt:lpstr>
      <vt:lpstr>Using Packet Filters</vt:lpstr>
      <vt:lpstr>The OSI Application Layer</vt:lpstr>
      <vt:lpstr>Application Gateways</vt:lpstr>
      <vt:lpstr>Proxies</vt:lpstr>
      <vt:lpstr>Advantages</vt:lpstr>
      <vt:lpstr>Disadvantages</vt:lpstr>
      <vt:lpstr>Packet Inspection Firewalls</vt:lpstr>
      <vt:lpstr>Outbound Internet Traffic</vt:lpstr>
      <vt:lpstr>Inbound Internet Traffic</vt:lpstr>
      <vt:lpstr>Advantages</vt:lpstr>
      <vt:lpstr>Disadvantages</vt:lpstr>
      <vt:lpstr>Network Address Translation (NAT)</vt:lpstr>
      <vt:lpstr>PowerPoint Presentation</vt:lpstr>
      <vt:lpstr>Planning the Firewall</vt:lpstr>
      <vt:lpstr>Firewall Policy</vt:lpstr>
      <vt:lpstr>Risk Analysis</vt:lpstr>
      <vt:lpstr>Identifying Requirements</vt:lpstr>
      <vt:lpstr>Creating Rules</vt:lpstr>
      <vt:lpstr>Managing the Firewall</vt:lpstr>
      <vt:lpstr>Small Networks</vt:lpstr>
      <vt:lpstr>Host Based Firewalls - 1</vt:lpstr>
      <vt:lpstr>Host Based Firewalls - 2</vt:lpstr>
      <vt:lpstr>Demilitarised Zones (DMZ) - 1</vt:lpstr>
      <vt:lpstr>Demilitarised Zones (DMZ) - 2</vt:lpstr>
      <vt:lpstr>Multiple Firewall Layers</vt:lpstr>
      <vt:lpstr>Many Layers of Trust</vt:lpstr>
      <vt:lpstr>Problems with Multiple Layers</vt:lpstr>
      <vt:lpstr>Planning and Implementation</vt:lpstr>
      <vt:lpstr>Plan</vt:lpstr>
      <vt:lpstr>Configure</vt:lpstr>
      <vt:lpstr>Test </vt:lpstr>
      <vt:lpstr>Deploy</vt:lpstr>
      <vt:lpstr>Manage</vt:lpstr>
      <vt:lpstr>References</vt:lpstr>
      <vt:lpstr>Topic 9 – Firewalls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Fariha</cp:lastModifiedBy>
  <cp:revision>24</cp:revision>
  <dcterms:created xsi:type="dcterms:W3CDTF">2018-10-03T15:32:18Z</dcterms:created>
  <dcterms:modified xsi:type="dcterms:W3CDTF">2018-10-04T05:21:51Z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2018-03-18T00:00:00Z</vt:filetime>
  </property>
  <property fmtid="{D5CDD505-2E9C-101B-9397-08002B2CF9AE}" pid="3" name="Creator">
    <vt:lpwstr>Online2PDF.com</vt:lpwstr>
  </property>
  <property fmtid="{D5CDD505-2E9C-101B-9397-08002B2CF9AE}" pid="4" name="LastSaved">
    <vt:filetime>2018-03-18T00:00:00Z</vt:filetime>
  </property>
</Properties>
</file>